
<file path=[Content_Types].xml><?xml version="1.0" encoding="utf-8"?>
<Types xmlns="http://schemas.openxmlformats.org/package/2006/content-types">
  <Default Extension="bmp" ContentType="image/bmp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charts/chart1.xml" ContentType="application/vnd.openxmlformats-officedocument.drawingml.char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6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image" Target="../media/image37.bmp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FY 2018 Enacted</c:v>
                </c:pt>
              </c:strCache>
            </c:strRef>
          </c:tx>
          <c:spPr>
            <a:solidFill>
              <a:srgbClr val="11335B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D661-4C40-A8AC-6BE6C30AB9F2}"/>
              </c:ext>
            </c:extLst>
          </c:dPt>
          <c:dPt>
            <c:idx val="1"/>
            <c:bubble3D val="0"/>
            <c:spPr>
              <a:blipFill rotWithShape="1">
                <a:blip xmlns:r="http://schemas.openxmlformats.org/officeDocument/2006/relationships" r:embed="rId1"/>
                <a:srcRect/>
                <a:tile tx="0" ty="0" sx="100000" sy="100000" flip="none" algn="tl"/>
              </a:blip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D661-4C40-A8AC-6BE6C30AB9F2}"/>
              </c:ext>
            </c:extLst>
          </c:dPt>
          <c:dPt>
            <c:idx val="2"/>
            <c:bubble3D val="0"/>
            <c:spPr>
              <a:solidFill>
                <a:srgbClr val="B2471E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D661-4C40-A8AC-6BE6C30AB9F2}"/>
              </c:ext>
            </c:extLst>
          </c:dPt>
          <c:dPt>
            <c:idx val="3"/>
            <c:bubble3D val="0"/>
            <c:spPr>
              <a:solidFill>
                <a:srgbClr val="5D8B72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D661-4C40-A8AC-6BE6C30AB9F2}"/>
              </c:ext>
            </c:extLst>
          </c:dPt>
          <c:cat>
            <c:strRef>
              <c:f>Sheet1!$B$1:$E$1</c:f>
              <c:strCache>
                <c:ptCount val="4"/>
                <c:pt idx="0">
                  <c:v>STRS 60%</c:v>
                </c:pt>
                <c:pt idx="1">
                  <c:v>ITS (Hollings MEP) 12%</c:v>
                </c:pt>
                <c:pt idx="2">
                  <c:v>ITS (Manufacturing USA) 1%</c:v>
                </c:pt>
                <c:pt idx="3">
                  <c:v>CRS 27%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724.5</c:v>
                </c:pt>
                <c:pt idx="1">
                  <c:v>140</c:v>
                </c:pt>
                <c:pt idx="2">
                  <c:v>15</c:v>
                </c:pt>
                <c:pt idx="3">
                  <c:v>319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661-4C40-A8AC-6BE6C30AB9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Shape 101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16" name="Shape 101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3.jpe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12.png"/><Relationship Id="rId7" Type="http://schemas.openxmlformats.org/officeDocument/2006/relationships/image" Target="../media/image27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2.png"/><Relationship Id="rId7" Type="http://schemas.openxmlformats.org/officeDocument/2006/relationships/image" Target="../media/image3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jpeg"/><Relationship Id="rId9" Type="http://schemas.openxmlformats.org/officeDocument/2006/relationships/image" Target="../media/image34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chart" Target="../charts/chart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0.jpe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4.jpeg"/><Relationship Id="rId7" Type="http://schemas.openxmlformats.org/officeDocument/2006/relationships/image" Target="../media/image48.jpe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10" Type="http://schemas.openxmlformats.org/officeDocument/2006/relationships/image" Target="../media/image12.png"/><Relationship Id="rId4" Type="http://schemas.openxmlformats.org/officeDocument/2006/relationships/image" Target="../media/image45.jpeg"/><Relationship Id="rId9" Type="http://schemas.openxmlformats.org/officeDocument/2006/relationships/image" Target="../media/image11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b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04292"/>
            <a:ext cx="258624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19252" y="1622502"/>
            <a:ext cx="10753495" cy="1456997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3200"/>
            </a:lvl1pPr>
            <a:lvl2pPr marL="0" indent="457200">
              <a:buSzTx/>
              <a:buFontTx/>
              <a:buNone/>
              <a:defRPr sz="3200"/>
            </a:lvl2pPr>
            <a:lvl3pPr marL="0" indent="914400">
              <a:buSzTx/>
              <a:buFontTx/>
              <a:buNone/>
              <a:defRPr sz="3200"/>
            </a:lvl3pPr>
            <a:lvl4pPr marL="0" indent="1371600">
              <a:buSzTx/>
              <a:buFontTx/>
              <a:buNone/>
              <a:defRPr sz="3200"/>
            </a:lvl4pPr>
            <a:lvl5pPr marL="0" indent="1828800">
              <a:buSzTx/>
              <a:buFont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47" name="Picture 18" descr="Picture 18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1"/>
            <a:ext cx="1119416" cy="295402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Title Text"/>
          <p:cNvSpPr txBox="1">
            <a:spLocks noGrp="1"/>
          </p:cNvSpPr>
          <p:nvPr>
            <p:ph type="title"/>
          </p:nvPr>
        </p:nvSpPr>
        <p:spPr>
          <a:xfrm>
            <a:off x="573795" y="-10746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4400" b="0"/>
            </a:lvl1pPr>
          </a:lstStyle>
          <a:p>
            <a:r>
              <a:t>Title Text</a:t>
            </a:r>
          </a:p>
        </p:txBody>
      </p:sp>
      <p:sp>
        <p:nvSpPr>
          <p:cNvPr id="149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-12543" y="3603156"/>
            <a:ext cx="3889251" cy="249574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50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4154344" y="3603156"/>
            <a:ext cx="3889250" cy="249574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51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8309654" y="3603156"/>
            <a:ext cx="3889250" cy="249574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718609" y="1757943"/>
            <a:ext cx="5183189" cy="3684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3200" b="1">
                <a:solidFill>
                  <a:srgbClr val="002060"/>
                </a:solidFill>
              </a:defRPr>
            </a:lvl1pPr>
            <a:lvl2pPr marL="800100" indent="-342900">
              <a:buFontTx/>
              <a:buChar char="▪"/>
              <a:defRPr sz="3200" b="1">
                <a:solidFill>
                  <a:srgbClr val="002060"/>
                </a:solidFill>
              </a:defRPr>
            </a:lvl2pPr>
            <a:lvl3pPr marL="0" indent="914400">
              <a:buSzTx/>
              <a:buFontTx/>
              <a:buNone/>
              <a:defRPr sz="3200" b="1">
                <a:solidFill>
                  <a:srgbClr val="002060"/>
                </a:solidFill>
              </a:defRPr>
            </a:lvl3pPr>
            <a:lvl4pPr marL="0" indent="1371600">
              <a:buSzTx/>
              <a:buFontTx/>
              <a:buNone/>
              <a:defRPr sz="3200" b="1">
                <a:solidFill>
                  <a:srgbClr val="002060"/>
                </a:solidFill>
              </a:defRPr>
            </a:lvl4pPr>
            <a:lvl5pPr marL="0" indent="1828800">
              <a:buSzTx/>
              <a:buFontTx/>
              <a:buNone/>
              <a:defRPr sz="3200" b="1">
                <a:solidFill>
                  <a:srgbClr val="002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61" name="Picture 9" descr="Picture 9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1"/>
            <a:ext cx="1119416" cy="295402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xfrm>
            <a:off x="573795" y="-10746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4400" b="0"/>
            </a:lvl1pPr>
          </a:lstStyle>
          <a:p>
            <a:r>
              <a:t>Title Text</a:t>
            </a:r>
          </a:p>
        </p:txBody>
      </p:sp>
      <p:sp>
        <p:nvSpPr>
          <p:cNvPr id="163" name="Picture Placeholder 37"/>
          <p:cNvSpPr>
            <a:spLocks noGrp="1"/>
          </p:cNvSpPr>
          <p:nvPr>
            <p:ph type="pic" idx="21"/>
          </p:nvPr>
        </p:nvSpPr>
        <p:spPr>
          <a:xfrm>
            <a:off x="0" y="1093699"/>
            <a:ext cx="6337300" cy="575914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Picture 7" descr="Picture 7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1"/>
            <a:ext cx="1119416" cy="295402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Rectangle 8"/>
          <p:cNvSpPr/>
          <p:nvPr/>
        </p:nvSpPr>
        <p:spPr>
          <a:xfrm>
            <a:off x="10173652" y="3561055"/>
            <a:ext cx="1399033" cy="2013996"/>
          </a:xfrm>
          <a:prstGeom prst="rect">
            <a:avLst/>
          </a:prstGeom>
          <a:solidFill>
            <a:srgbClr val="B94A1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4" name="Rectangle 10"/>
          <p:cNvSpPr/>
          <p:nvPr/>
        </p:nvSpPr>
        <p:spPr>
          <a:xfrm>
            <a:off x="8586154" y="3561055"/>
            <a:ext cx="1399033" cy="2013996"/>
          </a:xfrm>
          <a:prstGeom prst="rect">
            <a:avLst/>
          </a:prstGeom>
          <a:solidFill>
            <a:srgbClr val="B9491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5" name="Rectangle 12"/>
          <p:cNvSpPr/>
          <p:nvPr/>
        </p:nvSpPr>
        <p:spPr>
          <a:xfrm>
            <a:off x="6976871" y="3561053"/>
            <a:ext cx="1407760" cy="2013997"/>
          </a:xfrm>
          <a:prstGeom prst="rect">
            <a:avLst/>
          </a:prstGeom>
          <a:solidFill>
            <a:srgbClr val="5D8B7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6" name="Rectangle 14"/>
          <p:cNvSpPr/>
          <p:nvPr/>
        </p:nvSpPr>
        <p:spPr>
          <a:xfrm>
            <a:off x="5416536" y="3561055"/>
            <a:ext cx="1403593" cy="2013996"/>
          </a:xfrm>
          <a:prstGeom prst="rect">
            <a:avLst/>
          </a:prstGeom>
          <a:solidFill>
            <a:srgbClr val="5D8B7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7" name="Rectangle 16"/>
          <p:cNvSpPr/>
          <p:nvPr/>
        </p:nvSpPr>
        <p:spPr>
          <a:xfrm>
            <a:off x="3836549" y="3561053"/>
            <a:ext cx="1399033" cy="2013997"/>
          </a:xfrm>
          <a:prstGeom prst="rect">
            <a:avLst/>
          </a:prstGeom>
          <a:solidFill>
            <a:srgbClr val="5D8B7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8" name="Rectangle 18"/>
          <p:cNvSpPr/>
          <p:nvPr/>
        </p:nvSpPr>
        <p:spPr>
          <a:xfrm>
            <a:off x="651526" y="3561053"/>
            <a:ext cx="1399034" cy="2013997"/>
          </a:xfrm>
          <a:prstGeom prst="rect">
            <a:avLst/>
          </a:prstGeom>
          <a:solidFill>
            <a:srgbClr val="11335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9" name="Rectangle 19"/>
          <p:cNvSpPr/>
          <p:nvPr/>
        </p:nvSpPr>
        <p:spPr>
          <a:xfrm>
            <a:off x="2254237" y="3561055"/>
            <a:ext cx="1403593" cy="2013996"/>
          </a:xfrm>
          <a:prstGeom prst="rect">
            <a:avLst/>
          </a:prstGeom>
          <a:solidFill>
            <a:srgbClr val="11335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" name="Rectangle 22"/>
          <p:cNvSpPr/>
          <p:nvPr/>
        </p:nvSpPr>
        <p:spPr>
          <a:xfrm>
            <a:off x="651526" y="2162021"/>
            <a:ext cx="1399034" cy="139903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1" name="Rectangle 23"/>
          <p:cNvSpPr/>
          <p:nvPr/>
        </p:nvSpPr>
        <p:spPr>
          <a:xfrm>
            <a:off x="2249098" y="2162021"/>
            <a:ext cx="1399034" cy="139903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2" name="Rectangle 24"/>
          <p:cNvSpPr/>
          <p:nvPr/>
        </p:nvSpPr>
        <p:spPr>
          <a:xfrm>
            <a:off x="3836160" y="2162021"/>
            <a:ext cx="1399033" cy="139903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3" name="Rectangle 25"/>
          <p:cNvSpPr/>
          <p:nvPr/>
        </p:nvSpPr>
        <p:spPr>
          <a:xfrm>
            <a:off x="5403963" y="2162021"/>
            <a:ext cx="1413591" cy="139903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4" name="Rectangle 26"/>
          <p:cNvSpPr/>
          <p:nvPr/>
        </p:nvSpPr>
        <p:spPr>
          <a:xfrm>
            <a:off x="6985599" y="2162021"/>
            <a:ext cx="1399033" cy="139903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5" name="Rectangle 27"/>
          <p:cNvSpPr/>
          <p:nvPr/>
        </p:nvSpPr>
        <p:spPr>
          <a:xfrm>
            <a:off x="8586837" y="2162021"/>
            <a:ext cx="1399033" cy="139903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6" name="Rectangle 28"/>
          <p:cNvSpPr/>
          <p:nvPr/>
        </p:nvSpPr>
        <p:spPr>
          <a:xfrm>
            <a:off x="10173899" y="2162021"/>
            <a:ext cx="1399033" cy="139903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53175" y="2162021"/>
            <a:ext cx="1393719" cy="139903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000"/>
            </a:lvl1pPr>
            <a:lvl2pPr marL="702128" indent="-244928" algn="ctr">
              <a:buFontTx/>
              <a:buChar char="▪"/>
              <a:defRPr sz="2000"/>
            </a:lvl2pPr>
            <a:lvl3pPr marL="0" indent="914400" algn="ctr">
              <a:buSzTx/>
              <a:buFontTx/>
              <a:buNone/>
              <a:defRPr sz="2000"/>
            </a:lvl3pPr>
            <a:lvl4pPr marL="0" indent="1371600" algn="ctr">
              <a:buSzTx/>
              <a:buFontTx/>
              <a:buNone/>
              <a:defRPr sz="2000"/>
            </a:lvl4pPr>
            <a:lvl5pPr marL="0" indent="1828800" algn="ctr">
              <a:buSzTx/>
              <a:buFont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8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65053" y="3999648"/>
            <a:ext cx="969963" cy="960438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9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2457057" y="3999648"/>
            <a:ext cx="969963" cy="960438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0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4060197" y="3999648"/>
            <a:ext cx="969963" cy="960438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1" name="Text Placeholder 3"/>
          <p:cNvSpPr>
            <a:spLocks noGrp="1"/>
          </p:cNvSpPr>
          <p:nvPr>
            <p:ph type="body" sz="quarter" idx="24"/>
          </p:nvPr>
        </p:nvSpPr>
        <p:spPr>
          <a:xfrm>
            <a:off x="5625777" y="3999648"/>
            <a:ext cx="969963" cy="960438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2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7183643" y="3999648"/>
            <a:ext cx="969963" cy="960438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3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8797955" y="3999648"/>
            <a:ext cx="969963" cy="960438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4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10378399" y="3999648"/>
            <a:ext cx="969963" cy="960438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5" name="Title Text"/>
          <p:cNvSpPr txBox="1">
            <a:spLocks noGrp="1"/>
          </p:cNvSpPr>
          <p:nvPr>
            <p:ph type="title"/>
          </p:nvPr>
        </p:nvSpPr>
        <p:spPr>
          <a:xfrm>
            <a:off x="573795" y="-10746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4400" b="0"/>
            </a:lvl1pPr>
          </a:lstStyle>
          <a:p>
            <a:r>
              <a:t>Title Text</a:t>
            </a:r>
          </a:p>
        </p:txBody>
      </p:sp>
      <p:sp>
        <p:nvSpPr>
          <p:cNvPr id="1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angle 5"/>
          <p:cNvSpPr/>
          <p:nvPr/>
        </p:nvSpPr>
        <p:spPr>
          <a:xfrm>
            <a:off x="2424544" y="3931918"/>
            <a:ext cx="9767456" cy="2926082"/>
          </a:xfrm>
          <a:prstGeom prst="rect">
            <a:avLst/>
          </a:prstGeom>
          <a:solidFill>
            <a:srgbClr val="5D8B7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4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4250" y="3987289"/>
            <a:ext cx="2420294" cy="287071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205" name="Picture 10" descr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Title Text"/>
          <p:cNvSpPr txBox="1">
            <a:spLocks noGrp="1"/>
          </p:cNvSpPr>
          <p:nvPr>
            <p:ph type="title"/>
          </p:nvPr>
        </p:nvSpPr>
        <p:spPr>
          <a:xfrm>
            <a:off x="573795" y="-14670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4400" b="0"/>
            </a:lvl1pPr>
          </a:lstStyle>
          <a:p>
            <a:r>
              <a:t>Title Text</a:t>
            </a:r>
          </a:p>
        </p:txBody>
      </p:sp>
      <p:sp>
        <p:nvSpPr>
          <p:cNvPr id="20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910839" y="1561453"/>
            <a:ext cx="8793482" cy="195927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8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4250" y="1097785"/>
            <a:ext cx="2420294" cy="287071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209" name="Picture 11" descr="Picture 11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1"/>
            <a:ext cx="1119416" cy="295402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Picture 10" descr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Title Text"/>
          <p:cNvSpPr txBox="1">
            <a:spLocks noGrp="1"/>
          </p:cNvSpPr>
          <p:nvPr>
            <p:ph type="title"/>
          </p:nvPr>
        </p:nvSpPr>
        <p:spPr>
          <a:xfrm>
            <a:off x="573795" y="-14670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4400" b="0"/>
            </a:lvl1pPr>
          </a:lstStyle>
          <a:p>
            <a:r>
              <a:t>Title Text</a:t>
            </a:r>
          </a:p>
        </p:txBody>
      </p:sp>
      <p:pic>
        <p:nvPicPr>
          <p:cNvPr id="219" name="Picture 11" descr="Picture 11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1"/>
            <a:ext cx="1119416" cy="295402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Body Level One…"/>
          <p:cNvSpPr txBox="1">
            <a:spLocks noGrp="1"/>
          </p:cNvSpPr>
          <p:nvPr>
            <p:ph type="body" idx="1"/>
          </p:nvPr>
        </p:nvSpPr>
        <p:spPr>
          <a:xfrm>
            <a:off x="0" y="1311845"/>
            <a:ext cx="6884476" cy="554615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</a:lvl1pPr>
            <a:lvl2pPr marL="800100" indent="-342900">
              <a:buFontTx/>
              <a:buChar char="▪"/>
            </a:lvl2pPr>
            <a:lvl3pPr marL="0" indent="914400">
              <a:buSzTx/>
              <a:buFontTx/>
              <a:buNone/>
            </a:lvl3pPr>
            <a:lvl4pPr marL="0" indent="1371600">
              <a:buSzTx/>
              <a:buFontTx/>
              <a:buNone/>
            </a:lvl4pPr>
            <a:lvl5pPr marL="0" indent="1828800"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1" name="Rectangle 14"/>
          <p:cNvSpPr/>
          <p:nvPr/>
        </p:nvSpPr>
        <p:spPr>
          <a:xfrm>
            <a:off x="6875332" y="4948518"/>
            <a:ext cx="5316668" cy="1909483"/>
          </a:xfrm>
          <a:prstGeom prst="rect">
            <a:avLst/>
          </a:prstGeom>
          <a:solidFill>
            <a:srgbClr val="5D8B7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76B191"/>
                </a:solidFill>
              </a:defRPr>
            </a:pPr>
            <a:endParaRPr/>
          </a:p>
        </p:txBody>
      </p:sp>
      <p:sp>
        <p:nvSpPr>
          <p:cNvPr id="222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7242175" y="5267325"/>
            <a:ext cx="4645025" cy="1298067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Title Text"/>
          <p:cNvSpPr txBox="1">
            <a:spLocks noGrp="1"/>
          </p:cNvSpPr>
          <p:nvPr>
            <p:ph type="title"/>
          </p:nvPr>
        </p:nvSpPr>
        <p:spPr>
          <a:xfrm>
            <a:off x="573795" y="-10746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4400" b="0"/>
            </a:lvl1pPr>
          </a:lstStyle>
          <a:p>
            <a:r>
              <a:t>Title Text</a:t>
            </a:r>
          </a:p>
        </p:txBody>
      </p:sp>
      <p:pic>
        <p:nvPicPr>
          <p:cNvPr id="232" name="Picture 7" descr="Picture 7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1"/>
            <a:ext cx="1119416" cy="295402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Rectangle 9"/>
          <p:cNvSpPr/>
          <p:nvPr/>
        </p:nvSpPr>
        <p:spPr>
          <a:xfrm>
            <a:off x="1062317" y="4357661"/>
            <a:ext cx="3007660" cy="1516650"/>
          </a:xfrm>
          <a:prstGeom prst="rect">
            <a:avLst/>
          </a:prstGeom>
          <a:solidFill>
            <a:srgbClr val="5D8B7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4" name="Rectangle 10"/>
          <p:cNvSpPr/>
          <p:nvPr/>
        </p:nvSpPr>
        <p:spPr>
          <a:xfrm>
            <a:off x="4587688" y="4357661"/>
            <a:ext cx="3007660" cy="1516650"/>
          </a:xfrm>
          <a:prstGeom prst="rect">
            <a:avLst/>
          </a:prstGeom>
          <a:solidFill>
            <a:srgbClr val="19396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5" name="Rectangle 11"/>
          <p:cNvSpPr/>
          <p:nvPr/>
        </p:nvSpPr>
        <p:spPr>
          <a:xfrm>
            <a:off x="8113059" y="4357661"/>
            <a:ext cx="3007660" cy="1516650"/>
          </a:xfrm>
          <a:prstGeom prst="rect">
            <a:avLst/>
          </a:prstGeom>
          <a:solidFill>
            <a:srgbClr val="5D8B7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6" name="Rectangle 12"/>
          <p:cNvSpPr/>
          <p:nvPr/>
        </p:nvSpPr>
        <p:spPr>
          <a:xfrm>
            <a:off x="4578722" y="2297446"/>
            <a:ext cx="3007660" cy="1516650"/>
          </a:xfrm>
          <a:prstGeom prst="rect">
            <a:avLst/>
          </a:prstGeom>
          <a:solidFill>
            <a:srgbClr val="5D8B7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7" name="Rectangle 13"/>
          <p:cNvSpPr/>
          <p:nvPr/>
        </p:nvSpPr>
        <p:spPr>
          <a:xfrm>
            <a:off x="8104093" y="2297446"/>
            <a:ext cx="3007660" cy="1516650"/>
          </a:xfrm>
          <a:prstGeom prst="rect">
            <a:avLst/>
          </a:prstGeom>
          <a:solidFill>
            <a:srgbClr val="19396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Rectangle 14"/>
          <p:cNvSpPr/>
          <p:nvPr/>
        </p:nvSpPr>
        <p:spPr>
          <a:xfrm>
            <a:off x="1053351" y="2297446"/>
            <a:ext cx="3007661" cy="1516650"/>
          </a:xfrm>
          <a:prstGeom prst="rect">
            <a:avLst/>
          </a:prstGeom>
          <a:solidFill>
            <a:srgbClr val="19396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19970" y="2632702"/>
            <a:ext cx="2292351" cy="846138"/>
          </a:xfrm>
          <a:prstGeom prst="rect">
            <a:avLst/>
          </a:prstGeom>
        </p:spPr>
        <p:txBody>
          <a:bodyPr anchor="ctr"/>
          <a:lstStyle>
            <a:lvl1pPr marL="0" indent="0" algn="ctr"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algn="ctr">
              <a:buFontTx/>
              <a:defRPr>
                <a:solidFill>
                  <a:srgbClr val="FFFFFF"/>
                </a:solidFill>
              </a:defRPr>
            </a:lvl2pPr>
            <a:lvl3pPr algn="ctr">
              <a:buFontTx/>
              <a:defRPr>
                <a:solidFill>
                  <a:srgbClr val="FFFFFF"/>
                </a:solidFill>
              </a:defRPr>
            </a:lvl3pPr>
            <a:lvl4pPr algn="ctr">
              <a:buFontTx/>
              <a:defRPr>
                <a:solidFill>
                  <a:srgbClr val="FFFFFF"/>
                </a:solidFill>
              </a:defRPr>
            </a:lvl4pPr>
            <a:lvl5pPr algn="ctr">
              <a:buFontTx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0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4945341" y="2632702"/>
            <a:ext cx="2292351" cy="846138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SzTx/>
              <a:buFontTx/>
              <a:buNone/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1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8456186" y="2632702"/>
            <a:ext cx="2292351" cy="846138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SzTx/>
              <a:buFontTx/>
              <a:buNone/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2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1419970" y="4698569"/>
            <a:ext cx="2292351" cy="846138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SzTx/>
              <a:buFontTx/>
              <a:buNone/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3" name="Text Placeholder 3"/>
          <p:cNvSpPr>
            <a:spLocks noGrp="1"/>
          </p:cNvSpPr>
          <p:nvPr>
            <p:ph type="body" sz="quarter" idx="24"/>
          </p:nvPr>
        </p:nvSpPr>
        <p:spPr>
          <a:xfrm>
            <a:off x="4945341" y="4698569"/>
            <a:ext cx="2292351" cy="846138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SzTx/>
              <a:buFontTx/>
              <a:buNone/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4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8456186" y="4698569"/>
            <a:ext cx="2292351" cy="846138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SzTx/>
              <a:buFontTx/>
              <a:buNone/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Title Text"/>
          <p:cNvSpPr txBox="1">
            <a:spLocks noGrp="1"/>
          </p:cNvSpPr>
          <p:nvPr>
            <p:ph type="title"/>
          </p:nvPr>
        </p:nvSpPr>
        <p:spPr>
          <a:xfrm>
            <a:off x="573795" y="-10746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4400" b="0"/>
            </a:lvl1pPr>
          </a:lstStyle>
          <a:p>
            <a:r>
              <a:t>Title Text</a:t>
            </a:r>
          </a:p>
        </p:txBody>
      </p:sp>
      <p:pic>
        <p:nvPicPr>
          <p:cNvPr id="254" name="Picture 7" descr="Picture 7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1"/>
            <a:ext cx="1119416" cy="295402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Rectangle 15"/>
          <p:cNvSpPr/>
          <p:nvPr/>
        </p:nvSpPr>
        <p:spPr>
          <a:xfrm>
            <a:off x="270016" y="1367571"/>
            <a:ext cx="2713173" cy="2589114"/>
          </a:xfrm>
          <a:prstGeom prst="rect">
            <a:avLst/>
          </a:prstGeom>
          <a:solidFill>
            <a:srgbClr val="5D8B7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6" name="Rectangle 16"/>
          <p:cNvSpPr/>
          <p:nvPr/>
        </p:nvSpPr>
        <p:spPr>
          <a:xfrm>
            <a:off x="3076999" y="1367572"/>
            <a:ext cx="2713172" cy="2589114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7" name="Rectangle 17"/>
          <p:cNvSpPr/>
          <p:nvPr/>
        </p:nvSpPr>
        <p:spPr>
          <a:xfrm>
            <a:off x="256569" y="4039015"/>
            <a:ext cx="2713173" cy="2589113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8" name="Rectangle 18"/>
          <p:cNvSpPr/>
          <p:nvPr/>
        </p:nvSpPr>
        <p:spPr>
          <a:xfrm>
            <a:off x="3076999" y="4039015"/>
            <a:ext cx="2713172" cy="2589113"/>
          </a:xfrm>
          <a:prstGeom prst="rect">
            <a:avLst/>
          </a:prstGeom>
          <a:solidFill>
            <a:srgbClr val="5D8B7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932487" y="1367570"/>
            <a:ext cx="6025051" cy="5260242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</a:lvl1pPr>
            <a:lvl2pPr marL="800100" indent="-342900">
              <a:buFontTx/>
              <a:buChar char="▪"/>
            </a:lvl2pPr>
            <a:lvl3pPr marL="0" indent="914400">
              <a:buSzTx/>
              <a:buFontTx/>
              <a:buNone/>
            </a:lvl3pPr>
            <a:lvl4pPr marL="0" indent="1371600">
              <a:buSzTx/>
              <a:buFontTx/>
              <a:buNone/>
            </a:lvl4pPr>
            <a:lvl5pPr marL="0" indent="1828800"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0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685800" y="1973532"/>
            <a:ext cx="2012795" cy="1583706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endParaRPr/>
          </a:p>
        </p:txBody>
      </p:sp>
      <p:sp>
        <p:nvSpPr>
          <p:cNvPr id="261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3395547" y="1973532"/>
            <a:ext cx="2012795" cy="1583706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endParaRPr/>
          </a:p>
        </p:txBody>
      </p:sp>
      <p:sp>
        <p:nvSpPr>
          <p:cNvPr id="262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685800" y="4582917"/>
            <a:ext cx="2012795" cy="1583706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endParaRPr/>
          </a:p>
        </p:txBody>
      </p:sp>
      <p:sp>
        <p:nvSpPr>
          <p:cNvPr id="263" name="Text Placeholder 3"/>
          <p:cNvSpPr>
            <a:spLocks noGrp="1"/>
          </p:cNvSpPr>
          <p:nvPr>
            <p:ph type="body" sz="quarter" idx="24"/>
          </p:nvPr>
        </p:nvSpPr>
        <p:spPr>
          <a:xfrm>
            <a:off x="3395547" y="4582917"/>
            <a:ext cx="2012795" cy="1583706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endParaRPr/>
          </a:p>
        </p:txBody>
      </p:sp>
      <p:sp>
        <p:nvSpPr>
          <p:cNvPr id="2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ctangle 9"/>
          <p:cNvSpPr/>
          <p:nvPr/>
        </p:nvSpPr>
        <p:spPr>
          <a:xfrm>
            <a:off x="369840" y="2517612"/>
            <a:ext cx="3646921" cy="2891045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95532" y="3300412"/>
            <a:ext cx="3193766" cy="191770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000"/>
            </a:lvl1pPr>
            <a:lvl2pPr marL="0" indent="457200">
              <a:buSzTx/>
              <a:buFontTx/>
              <a:buNone/>
              <a:defRPr sz="2000"/>
            </a:lvl2pPr>
            <a:lvl3pPr marL="0" indent="914400">
              <a:buSzTx/>
              <a:buFontTx/>
              <a:buNone/>
              <a:defRPr sz="2000"/>
            </a:lvl3pPr>
            <a:lvl4pPr marL="0" indent="1371600">
              <a:buSzTx/>
              <a:buFontTx/>
              <a:buNone/>
              <a:defRPr sz="2000"/>
            </a:lvl4pPr>
            <a:lvl5pPr marL="0" indent="1828800">
              <a:buSzTx/>
              <a:buFont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3" name="Date Placeholder 2"/>
          <p:cNvSpPr txBox="1"/>
          <p:nvPr/>
        </p:nvSpPr>
        <p:spPr>
          <a:xfrm>
            <a:off x="838200" y="6404292"/>
            <a:ext cx="27432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r>
              <a:t>9/17/19</a:t>
            </a:r>
          </a:p>
        </p:txBody>
      </p:sp>
      <p:sp>
        <p:nvSpPr>
          <p:cNvPr id="2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04292"/>
            <a:ext cx="258624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75" name="Rectangle 7"/>
          <p:cNvSpPr/>
          <p:nvPr/>
        </p:nvSpPr>
        <p:spPr>
          <a:xfrm>
            <a:off x="369840" y="1325562"/>
            <a:ext cx="3646921" cy="1045406"/>
          </a:xfrm>
          <a:prstGeom prst="rect">
            <a:avLst/>
          </a:prstGeom>
          <a:solidFill>
            <a:srgbClr val="5D8B7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6" name="Rectangle 8"/>
          <p:cNvSpPr/>
          <p:nvPr/>
        </p:nvSpPr>
        <p:spPr>
          <a:xfrm>
            <a:off x="4284503" y="1325562"/>
            <a:ext cx="3646922" cy="1045406"/>
          </a:xfrm>
          <a:prstGeom prst="rect">
            <a:avLst/>
          </a:prstGeom>
          <a:solidFill>
            <a:srgbClr val="5D8B7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7" name="Rectangle 10"/>
          <p:cNvSpPr/>
          <p:nvPr/>
        </p:nvSpPr>
        <p:spPr>
          <a:xfrm>
            <a:off x="4284503" y="2517612"/>
            <a:ext cx="3646922" cy="2891045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8" name="Rectangle 11"/>
          <p:cNvSpPr/>
          <p:nvPr/>
        </p:nvSpPr>
        <p:spPr>
          <a:xfrm>
            <a:off x="369840" y="5555300"/>
            <a:ext cx="3646921" cy="1040573"/>
          </a:xfrm>
          <a:prstGeom prst="rect">
            <a:avLst/>
          </a:prstGeom>
          <a:solidFill>
            <a:srgbClr val="19396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9" name="Rectangle 12"/>
          <p:cNvSpPr/>
          <p:nvPr/>
        </p:nvSpPr>
        <p:spPr>
          <a:xfrm>
            <a:off x="4284503" y="5555300"/>
            <a:ext cx="3646922" cy="1040573"/>
          </a:xfrm>
          <a:prstGeom prst="rect">
            <a:avLst/>
          </a:prstGeom>
          <a:solidFill>
            <a:srgbClr val="19396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0" name="Rectangle 13"/>
          <p:cNvSpPr/>
          <p:nvPr/>
        </p:nvSpPr>
        <p:spPr>
          <a:xfrm>
            <a:off x="8199166" y="1325562"/>
            <a:ext cx="3646922" cy="1045406"/>
          </a:xfrm>
          <a:prstGeom prst="rect">
            <a:avLst/>
          </a:prstGeom>
          <a:solidFill>
            <a:srgbClr val="5D8B7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1" name="Rectangle 14"/>
          <p:cNvSpPr/>
          <p:nvPr/>
        </p:nvSpPr>
        <p:spPr>
          <a:xfrm>
            <a:off x="8199166" y="2517612"/>
            <a:ext cx="3646922" cy="2891045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2" name="Rectangle 15"/>
          <p:cNvSpPr/>
          <p:nvPr/>
        </p:nvSpPr>
        <p:spPr>
          <a:xfrm>
            <a:off x="8199166" y="5555300"/>
            <a:ext cx="3646922" cy="1040573"/>
          </a:xfrm>
          <a:prstGeom prst="rect">
            <a:avLst/>
          </a:prstGeom>
          <a:solidFill>
            <a:srgbClr val="19396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3" name="Straight Connector 16"/>
          <p:cNvSpPr/>
          <p:nvPr/>
        </p:nvSpPr>
        <p:spPr>
          <a:xfrm>
            <a:off x="976627" y="3188853"/>
            <a:ext cx="2428607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4" name="Straight Connector 17"/>
          <p:cNvSpPr/>
          <p:nvPr/>
        </p:nvSpPr>
        <p:spPr>
          <a:xfrm>
            <a:off x="4912523" y="3188853"/>
            <a:ext cx="2428606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5" name="Straight Connector 18"/>
          <p:cNvSpPr/>
          <p:nvPr/>
        </p:nvSpPr>
        <p:spPr>
          <a:xfrm>
            <a:off x="8808662" y="3188853"/>
            <a:ext cx="2428606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86" name="Picture 19" descr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Picture 20" descr="Picture 20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1"/>
            <a:ext cx="1119416" cy="295402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Title Text"/>
          <p:cNvSpPr txBox="1">
            <a:spLocks noGrp="1"/>
          </p:cNvSpPr>
          <p:nvPr>
            <p:ph type="title"/>
          </p:nvPr>
        </p:nvSpPr>
        <p:spPr>
          <a:xfrm>
            <a:off x="573795" y="-10747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4400" b="0"/>
            </a:lvl1pPr>
          </a:lstStyle>
          <a:p>
            <a:r>
              <a:t>Title Text</a:t>
            </a:r>
          </a:p>
        </p:txBody>
      </p:sp>
      <p:sp>
        <p:nvSpPr>
          <p:cNvPr id="289" name="Text Placeholder 32"/>
          <p:cNvSpPr>
            <a:spLocks noGrp="1"/>
          </p:cNvSpPr>
          <p:nvPr>
            <p:ph type="body" sz="quarter" idx="21"/>
          </p:nvPr>
        </p:nvSpPr>
        <p:spPr>
          <a:xfrm>
            <a:off x="651745" y="2665413"/>
            <a:ext cx="3081340" cy="423863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2400" b="1">
                <a:solidFill>
                  <a:srgbClr val="002060"/>
                </a:solidFill>
              </a:defRPr>
            </a:pPr>
            <a:endParaRPr/>
          </a:p>
        </p:txBody>
      </p:sp>
      <p:sp>
        <p:nvSpPr>
          <p:cNvPr id="290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1006156" y="1514667"/>
            <a:ext cx="2372519" cy="81240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91" name="Text Placeholder 32"/>
          <p:cNvSpPr>
            <a:spLocks noGrp="1"/>
          </p:cNvSpPr>
          <p:nvPr>
            <p:ph type="body" sz="quarter" idx="23"/>
          </p:nvPr>
        </p:nvSpPr>
        <p:spPr>
          <a:xfrm>
            <a:off x="651745" y="5865810"/>
            <a:ext cx="3081340" cy="423863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24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2" name="Text Placeholder 25"/>
          <p:cNvSpPr>
            <a:spLocks noGrp="1"/>
          </p:cNvSpPr>
          <p:nvPr>
            <p:ph type="body" sz="quarter" idx="24"/>
          </p:nvPr>
        </p:nvSpPr>
        <p:spPr>
          <a:xfrm>
            <a:off x="4520760" y="3300412"/>
            <a:ext cx="3193767" cy="1917701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2000">
                <a:solidFill>
                  <a:srgbClr val="3B3838"/>
                </a:solidFill>
              </a:defRPr>
            </a:pPr>
            <a:endParaRPr/>
          </a:p>
        </p:txBody>
      </p:sp>
      <p:sp>
        <p:nvSpPr>
          <p:cNvPr id="293" name="Text Placeholder 32"/>
          <p:cNvSpPr>
            <a:spLocks noGrp="1"/>
          </p:cNvSpPr>
          <p:nvPr>
            <p:ph type="body" sz="quarter" idx="25"/>
          </p:nvPr>
        </p:nvSpPr>
        <p:spPr>
          <a:xfrm>
            <a:off x="4576974" y="2665413"/>
            <a:ext cx="3081339" cy="423863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2400" b="1">
                <a:solidFill>
                  <a:srgbClr val="002060"/>
                </a:solidFill>
              </a:defRPr>
            </a:pPr>
            <a:endParaRPr/>
          </a:p>
        </p:txBody>
      </p:sp>
      <p:sp>
        <p:nvSpPr>
          <p:cNvPr id="294" name="Picture Placeholder 37"/>
          <p:cNvSpPr>
            <a:spLocks noGrp="1"/>
          </p:cNvSpPr>
          <p:nvPr>
            <p:ph type="pic" sz="quarter" idx="26"/>
          </p:nvPr>
        </p:nvSpPr>
        <p:spPr>
          <a:xfrm>
            <a:off x="4931385" y="1514667"/>
            <a:ext cx="2372519" cy="81240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95" name="Text Placeholder 32"/>
          <p:cNvSpPr>
            <a:spLocks noGrp="1"/>
          </p:cNvSpPr>
          <p:nvPr>
            <p:ph type="body" sz="quarter" idx="27"/>
          </p:nvPr>
        </p:nvSpPr>
        <p:spPr>
          <a:xfrm>
            <a:off x="4576974" y="5865810"/>
            <a:ext cx="3081339" cy="423863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24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6" name="Text Placeholder 25"/>
          <p:cNvSpPr>
            <a:spLocks noGrp="1"/>
          </p:cNvSpPr>
          <p:nvPr>
            <p:ph type="body" sz="quarter" idx="28"/>
          </p:nvPr>
        </p:nvSpPr>
        <p:spPr>
          <a:xfrm>
            <a:off x="8423688" y="3300412"/>
            <a:ext cx="3193767" cy="1917701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2000">
                <a:solidFill>
                  <a:srgbClr val="3B3838"/>
                </a:solidFill>
              </a:defRPr>
            </a:pPr>
            <a:endParaRPr/>
          </a:p>
        </p:txBody>
      </p:sp>
      <p:sp>
        <p:nvSpPr>
          <p:cNvPr id="297" name="Text Placeholder 32"/>
          <p:cNvSpPr>
            <a:spLocks noGrp="1"/>
          </p:cNvSpPr>
          <p:nvPr>
            <p:ph type="body" sz="quarter" idx="29"/>
          </p:nvPr>
        </p:nvSpPr>
        <p:spPr>
          <a:xfrm>
            <a:off x="8479901" y="2665413"/>
            <a:ext cx="3081339" cy="423863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2400" b="1">
                <a:solidFill>
                  <a:srgbClr val="002060"/>
                </a:solidFill>
              </a:defRPr>
            </a:pPr>
            <a:endParaRPr/>
          </a:p>
        </p:txBody>
      </p:sp>
      <p:sp>
        <p:nvSpPr>
          <p:cNvPr id="298" name="Picture Placeholder 37"/>
          <p:cNvSpPr>
            <a:spLocks noGrp="1"/>
          </p:cNvSpPr>
          <p:nvPr>
            <p:ph type="pic" sz="quarter" idx="30"/>
          </p:nvPr>
        </p:nvSpPr>
        <p:spPr>
          <a:xfrm>
            <a:off x="8834311" y="1514667"/>
            <a:ext cx="2372520" cy="81240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99" name="Text Placeholder 32"/>
          <p:cNvSpPr>
            <a:spLocks noGrp="1"/>
          </p:cNvSpPr>
          <p:nvPr>
            <p:ph type="body" sz="quarter" idx="31"/>
          </p:nvPr>
        </p:nvSpPr>
        <p:spPr>
          <a:xfrm>
            <a:off x="8479901" y="5865810"/>
            <a:ext cx="3081339" cy="423863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2400" b="1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Rectangle 9"/>
          <p:cNvSpPr/>
          <p:nvPr/>
        </p:nvSpPr>
        <p:spPr>
          <a:xfrm>
            <a:off x="369840" y="3428998"/>
            <a:ext cx="3646921" cy="3166872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95532" y="4625397"/>
            <a:ext cx="3193766" cy="191770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000"/>
            </a:lvl1pPr>
            <a:lvl2pPr marL="0" indent="457200">
              <a:buSzTx/>
              <a:buFontTx/>
              <a:buNone/>
              <a:defRPr sz="2000"/>
            </a:lvl2pPr>
            <a:lvl3pPr marL="0" indent="914400">
              <a:buSzTx/>
              <a:buFontTx/>
              <a:buNone/>
              <a:defRPr sz="2000"/>
            </a:lvl3pPr>
            <a:lvl4pPr marL="0" indent="1371600">
              <a:buSzTx/>
              <a:buFontTx/>
              <a:buNone/>
              <a:defRPr sz="2000"/>
            </a:lvl4pPr>
            <a:lvl5pPr marL="0" indent="1828800">
              <a:buSzTx/>
              <a:buFont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8" name="Rectangle 10"/>
          <p:cNvSpPr/>
          <p:nvPr/>
        </p:nvSpPr>
        <p:spPr>
          <a:xfrm>
            <a:off x="4284503" y="3428998"/>
            <a:ext cx="3646922" cy="3166872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9" name="Rectangle 14"/>
          <p:cNvSpPr/>
          <p:nvPr/>
        </p:nvSpPr>
        <p:spPr>
          <a:xfrm>
            <a:off x="8199166" y="3428998"/>
            <a:ext cx="3646922" cy="3166872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0" name="Straight Connector 16"/>
          <p:cNvSpPr/>
          <p:nvPr/>
        </p:nvSpPr>
        <p:spPr>
          <a:xfrm>
            <a:off x="976627" y="4513838"/>
            <a:ext cx="2428607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1" name="Straight Connector 17"/>
          <p:cNvSpPr/>
          <p:nvPr/>
        </p:nvSpPr>
        <p:spPr>
          <a:xfrm>
            <a:off x="4912523" y="4513838"/>
            <a:ext cx="2428606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2" name="Straight Connector 18"/>
          <p:cNvSpPr/>
          <p:nvPr/>
        </p:nvSpPr>
        <p:spPr>
          <a:xfrm>
            <a:off x="8808662" y="4513838"/>
            <a:ext cx="2428606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13" name="Picture 19" descr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Picture 20" descr="Picture 20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1"/>
            <a:ext cx="1119416" cy="295402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Title Text"/>
          <p:cNvSpPr txBox="1">
            <a:spLocks noGrp="1"/>
          </p:cNvSpPr>
          <p:nvPr>
            <p:ph type="title"/>
          </p:nvPr>
        </p:nvSpPr>
        <p:spPr>
          <a:xfrm>
            <a:off x="573795" y="-10747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4400" b="0"/>
            </a:lvl1pPr>
          </a:lstStyle>
          <a:p>
            <a:r>
              <a:t>Title Text</a:t>
            </a:r>
          </a:p>
        </p:txBody>
      </p:sp>
      <p:sp>
        <p:nvSpPr>
          <p:cNvPr id="316" name="Text Placeholder 32"/>
          <p:cNvSpPr>
            <a:spLocks noGrp="1"/>
          </p:cNvSpPr>
          <p:nvPr>
            <p:ph type="body" sz="quarter" idx="21"/>
          </p:nvPr>
        </p:nvSpPr>
        <p:spPr>
          <a:xfrm>
            <a:off x="651745" y="3990397"/>
            <a:ext cx="3081340" cy="423863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2400" b="1">
                <a:solidFill>
                  <a:srgbClr val="002060"/>
                </a:solidFill>
              </a:defRPr>
            </a:pPr>
            <a:endParaRPr/>
          </a:p>
        </p:txBody>
      </p:sp>
      <p:sp>
        <p:nvSpPr>
          <p:cNvPr id="317" name="Text Placeholder 25"/>
          <p:cNvSpPr>
            <a:spLocks noGrp="1"/>
          </p:cNvSpPr>
          <p:nvPr>
            <p:ph type="body" sz="quarter" idx="22"/>
          </p:nvPr>
        </p:nvSpPr>
        <p:spPr>
          <a:xfrm>
            <a:off x="4520760" y="4625397"/>
            <a:ext cx="3193767" cy="1917701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2000">
                <a:solidFill>
                  <a:srgbClr val="3B3838"/>
                </a:solidFill>
              </a:defRPr>
            </a:pPr>
            <a:endParaRPr/>
          </a:p>
        </p:txBody>
      </p:sp>
      <p:sp>
        <p:nvSpPr>
          <p:cNvPr id="318" name="Text Placeholder 32"/>
          <p:cNvSpPr>
            <a:spLocks noGrp="1"/>
          </p:cNvSpPr>
          <p:nvPr>
            <p:ph type="body" sz="quarter" idx="23"/>
          </p:nvPr>
        </p:nvSpPr>
        <p:spPr>
          <a:xfrm>
            <a:off x="4576974" y="3990397"/>
            <a:ext cx="3081339" cy="423863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2400" b="1">
                <a:solidFill>
                  <a:srgbClr val="002060"/>
                </a:solidFill>
              </a:defRPr>
            </a:pPr>
            <a:endParaRPr/>
          </a:p>
        </p:txBody>
      </p:sp>
      <p:sp>
        <p:nvSpPr>
          <p:cNvPr id="319" name="Picture Placeholder 37"/>
          <p:cNvSpPr>
            <a:spLocks noGrp="1"/>
          </p:cNvSpPr>
          <p:nvPr>
            <p:ph type="pic" sz="quarter" idx="24"/>
          </p:nvPr>
        </p:nvSpPr>
        <p:spPr>
          <a:xfrm>
            <a:off x="4284503" y="1331132"/>
            <a:ext cx="3646922" cy="199187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20" name="Text Placeholder 25"/>
          <p:cNvSpPr>
            <a:spLocks noGrp="1"/>
          </p:cNvSpPr>
          <p:nvPr>
            <p:ph type="body" sz="quarter" idx="25"/>
          </p:nvPr>
        </p:nvSpPr>
        <p:spPr>
          <a:xfrm>
            <a:off x="8423688" y="4625397"/>
            <a:ext cx="3193767" cy="1917701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2000">
                <a:solidFill>
                  <a:srgbClr val="3B3838"/>
                </a:solidFill>
              </a:defRPr>
            </a:pPr>
            <a:endParaRPr/>
          </a:p>
        </p:txBody>
      </p:sp>
      <p:sp>
        <p:nvSpPr>
          <p:cNvPr id="321" name="Text Placeholder 32"/>
          <p:cNvSpPr>
            <a:spLocks noGrp="1"/>
          </p:cNvSpPr>
          <p:nvPr>
            <p:ph type="body" sz="quarter" idx="26"/>
          </p:nvPr>
        </p:nvSpPr>
        <p:spPr>
          <a:xfrm>
            <a:off x="8479901" y="3990397"/>
            <a:ext cx="3081339" cy="423863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2400" b="1">
                <a:solidFill>
                  <a:srgbClr val="002060"/>
                </a:solidFill>
              </a:defRPr>
            </a:pPr>
            <a:endParaRPr/>
          </a:p>
        </p:txBody>
      </p:sp>
      <p:sp>
        <p:nvSpPr>
          <p:cNvPr id="322" name="Picture Placeholder 37"/>
          <p:cNvSpPr>
            <a:spLocks noGrp="1"/>
          </p:cNvSpPr>
          <p:nvPr>
            <p:ph type="pic" sz="quarter" idx="27"/>
          </p:nvPr>
        </p:nvSpPr>
        <p:spPr>
          <a:xfrm>
            <a:off x="8196746" y="1331132"/>
            <a:ext cx="3646922" cy="199187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23" name="Picture Placeholder 37"/>
          <p:cNvSpPr>
            <a:spLocks noGrp="1"/>
          </p:cNvSpPr>
          <p:nvPr>
            <p:ph type="pic" sz="quarter" idx="28"/>
          </p:nvPr>
        </p:nvSpPr>
        <p:spPr>
          <a:xfrm>
            <a:off x="360686" y="1331132"/>
            <a:ext cx="3646921" cy="199187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032" y="0"/>
            <a:ext cx="12228756" cy="5753459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itle Text"/>
          <p:cNvSpPr txBox="1">
            <a:spLocks noGrp="1"/>
          </p:cNvSpPr>
          <p:nvPr>
            <p:ph type="title"/>
          </p:nvPr>
        </p:nvSpPr>
        <p:spPr>
          <a:xfrm>
            <a:off x="497838" y="1252920"/>
            <a:ext cx="10515601" cy="132556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23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05" y="5590111"/>
            <a:ext cx="12192002" cy="1267888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traight Connector 8"/>
          <p:cNvSpPr/>
          <p:nvPr/>
        </p:nvSpPr>
        <p:spPr>
          <a:xfrm>
            <a:off x="-1" y="5590111"/>
            <a:ext cx="12186199" cy="1"/>
          </a:xfrm>
          <a:prstGeom prst="line">
            <a:avLst/>
          </a:prstGeom>
          <a:ln w="25400">
            <a:solidFill>
              <a:srgbClr val="27549C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5" name="Picture 9" descr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617" y="6004119"/>
            <a:ext cx="3973068" cy="524745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949183" y="5688429"/>
            <a:ext cx="4157473" cy="1029365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Rectangle 5"/>
          <p:cNvSpPr/>
          <p:nvPr/>
        </p:nvSpPr>
        <p:spPr>
          <a:xfrm>
            <a:off x="824753" y="4006448"/>
            <a:ext cx="4870194" cy="570099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E7E6E6"/>
                </a:solidFill>
              </a:defRPr>
            </a:pPr>
            <a:endParaRPr/>
          </a:p>
        </p:txBody>
      </p:sp>
      <p:sp>
        <p:nvSpPr>
          <p:cNvPr id="332" name="Rectangle 6"/>
          <p:cNvSpPr/>
          <p:nvPr/>
        </p:nvSpPr>
        <p:spPr>
          <a:xfrm>
            <a:off x="824753" y="1537991"/>
            <a:ext cx="4870194" cy="570099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E7E6E6"/>
                </a:solidFill>
              </a:defRPr>
            </a:pPr>
            <a:endParaRPr/>
          </a:p>
        </p:txBody>
      </p:sp>
      <p:sp>
        <p:nvSpPr>
          <p:cNvPr id="333" name="Rectangle 7"/>
          <p:cNvSpPr/>
          <p:nvPr/>
        </p:nvSpPr>
        <p:spPr>
          <a:xfrm>
            <a:off x="6470158" y="4006448"/>
            <a:ext cx="4870195" cy="570099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E7E6E6"/>
                </a:solidFill>
              </a:defRPr>
            </a:pPr>
            <a:endParaRPr/>
          </a:p>
        </p:txBody>
      </p:sp>
      <p:sp>
        <p:nvSpPr>
          <p:cNvPr id="334" name="Rectangle 8"/>
          <p:cNvSpPr/>
          <p:nvPr/>
        </p:nvSpPr>
        <p:spPr>
          <a:xfrm>
            <a:off x="6470158" y="1537991"/>
            <a:ext cx="4870195" cy="570099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E7E6E6"/>
                </a:solidFill>
              </a:defRPr>
            </a:pPr>
            <a:endParaRPr/>
          </a:p>
        </p:txBody>
      </p:sp>
      <p:sp>
        <p:nvSpPr>
          <p:cNvPr id="335" name="Rectangle 9"/>
          <p:cNvSpPr/>
          <p:nvPr/>
        </p:nvSpPr>
        <p:spPr>
          <a:xfrm>
            <a:off x="824754" y="4006448"/>
            <a:ext cx="624699" cy="570099"/>
          </a:xfrm>
          <a:prstGeom prst="rect">
            <a:avLst/>
          </a:prstGeom>
          <a:solidFill>
            <a:srgbClr val="5D8B7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E7E6E6"/>
                </a:solidFill>
              </a:defRPr>
            </a:pPr>
            <a:endParaRPr/>
          </a:p>
        </p:txBody>
      </p:sp>
      <p:sp>
        <p:nvSpPr>
          <p:cNvPr id="336" name="Rectangle 10"/>
          <p:cNvSpPr/>
          <p:nvPr/>
        </p:nvSpPr>
        <p:spPr>
          <a:xfrm>
            <a:off x="824754" y="1537991"/>
            <a:ext cx="624699" cy="570099"/>
          </a:xfrm>
          <a:prstGeom prst="rect">
            <a:avLst/>
          </a:prstGeom>
          <a:solidFill>
            <a:srgbClr val="5D8B7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E7E6E6"/>
                </a:solidFill>
              </a:defRPr>
            </a:pPr>
            <a:endParaRPr/>
          </a:p>
        </p:txBody>
      </p:sp>
      <p:sp>
        <p:nvSpPr>
          <p:cNvPr id="337" name="Rectangle 11"/>
          <p:cNvSpPr/>
          <p:nvPr/>
        </p:nvSpPr>
        <p:spPr>
          <a:xfrm>
            <a:off x="6470160" y="4006448"/>
            <a:ext cx="624699" cy="570099"/>
          </a:xfrm>
          <a:prstGeom prst="rect">
            <a:avLst/>
          </a:prstGeom>
          <a:solidFill>
            <a:srgbClr val="5D8B7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E7E6E6"/>
                </a:solidFill>
              </a:defRPr>
            </a:pPr>
            <a:endParaRPr/>
          </a:p>
        </p:txBody>
      </p:sp>
      <p:sp>
        <p:nvSpPr>
          <p:cNvPr id="338" name="Rectangle 12"/>
          <p:cNvSpPr/>
          <p:nvPr/>
        </p:nvSpPr>
        <p:spPr>
          <a:xfrm>
            <a:off x="6470160" y="1537991"/>
            <a:ext cx="624699" cy="570099"/>
          </a:xfrm>
          <a:prstGeom prst="rect">
            <a:avLst/>
          </a:prstGeom>
          <a:solidFill>
            <a:srgbClr val="5D8B7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E7E6E6"/>
                </a:solidFill>
              </a:defRPr>
            </a:pPr>
            <a:endParaRPr/>
          </a:p>
        </p:txBody>
      </p:sp>
      <p:sp>
        <p:nvSpPr>
          <p:cNvPr id="339" name="TextBox 13"/>
          <p:cNvSpPr txBox="1"/>
          <p:nvPr/>
        </p:nvSpPr>
        <p:spPr>
          <a:xfrm>
            <a:off x="951202" y="1578330"/>
            <a:ext cx="522784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300" b="1">
                <a:solidFill>
                  <a:srgbClr val="FFFFFF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40" name="TextBox 14"/>
          <p:cNvSpPr txBox="1"/>
          <p:nvPr/>
        </p:nvSpPr>
        <p:spPr>
          <a:xfrm>
            <a:off x="6612414" y="1578330"/>
            <a:ext cx="522784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300" b="1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341" name="TextBox 15"/>
          <p:cNvSpPr txBox="1"/>
          <p:nvPr/>
        </p:nvSpPr>
        <p:spPr>
          <a:xfrm>
            <a:off x="951202" y="4053325"/>
            <a:ext cx="522784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300" b="1">
                <a:solidFill>
                  <a:srgbClr val="FFFFFF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342" name="TextBox 16"/>
          <p:cNvSpPr txBox="1"/>
          <p:nvPr/>
        </p:nvSpPr>
        <p:spPr>
          <a:xfrm>
            <a:off x="6612414" y="4053325"/>
            <a:ext cx="522784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300" b="1">
                <a:solidFill>
                  <a:srgbClr val="FFFFFF"/>
                </a:solidFill>
              </a:defRPr>
            </a:lvl1pPr>
          </a:lstStyle>
          <a:p>
            <a:r>
              <a:t>4</a:t>
            </a:r>
          </a:p>
        </p:txBody>
      </p:sp>
      <p:pic>
        <p:nvPicPr>
          <p:cNvPr id="343" name="Picture 17" descr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Picture 19" descr="Picture 19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1"/>
            <a:ext cx="1119416" cy="295402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Title Text"/>
          <p:cNvSpPr txBox="1">
            <a:spLocks noGrp="1"/>
          </p:cNvSpPr>
          <p:nvPr>
            <p:ph type="title"/>
          </p:nvPr>
        </p:nvSpPr>
        <p:spPr>
          <a:xfrm>
            <a:off x="573795" y="-10746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4400" b="0"/>
            </a:lvl1pPr>
          </a:lstStyle>
          <a:p>
            <a:r>
              <a:t>Title Text</a:t>
            </a:r>
          </a:p>
        </p:txBody>
      </p:sp>
      <p:sp>
        <p:nvSpPr>
          <p:cNvPr id="34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8200" y="2235660"/>
            <a:ext cx="4856163" cy="150646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200"/>
            </a:lvl1pPr>
            <a:lvl2pPr marL="771525" indent="-314325">
              <a:buFontTx/>
              <a:defRPr sz="2200"/>
            </a:lvl2pPr>
            <a:lvl3pPr marL="1273628" indent="-359228">
              <a:buFontTx/>
              <a:defRPr sz="2200"/>
            </a:lvl3pPr>
            <a:lvl4pPr marL="1790700" indent="-419100">
              <a:buFontTx/>
              <a:defRPr sz="2200"/>
            </a:lvl4pPr>
            <a:lvl5pPr marL="2247900" indent="-419100">
              <a:buFontTx/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7" name="Text Placeholder 20"/>
          <p:cNvSpPr>
            <a:spLocks noGrp="1"/>
          </p:cNvSpPr>
          <p:nvPr>
            <p:ph type="body" sz="quarter" idx="21"/>
          </p:nvPr>
        </p:nvSpPr>
        <p:spPr>
          <a:xfrm>
            <a:off x="1575900" y="1641491"/>
            <a:ext cx="4118463" cy="34654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400" b="1">
                <a:solidFill>
                  <a:srgbClr val="002060"/>
                </a:solidFill>
              </a:defRPr>
            </a:pPr>
            <a:endParaRPr/>
          </a:p>
        </p:txBody>
      </p:sp>
      <p:sp>
        <p:nvSpPr>
          <p:cNvPr id="348" name="Text Placeholder 20"/>
          <p:cNvSpPr>
            <a:spLocks noGrp="1"/>
          </p:cNvSpPr>
          <p:nvPr>
            <p:ph type="body" sz="quarter" idx="22"/>
          </p:nvPr>
        </p:nvSpPr>
        <p:spPr>
          <a:xfrm>
            <a:off x="6461759" y="2235660"/>
            <a:ext cx="4856164" cy="150646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200"/>
            </a:pPr>
            <a:endParaRPr/>
          </a:p>
        </p:txBody>
      </p:sp>
      <p:sp>
        <p:nvSpPr>
          <p:cNvPr id="349" name="Text Placeholder 20"/>
          <p:cNvSpPr>
            <a:spLocks noGrp="1"/>
          </p:cNvSpPr>
          <p:nvPr>
            <p:ph type="body" sz="quarter" idx="23"/>
          </p:nvPr>
        </p:nvSpPr>
        <p:spPr>
          <a:xfrm>
            <a:off x="7199459" y="1641491"/>
            <a:ext cx="4118464" cy="34654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400" b="1">
                <a:solidFill>
                  <a:srgbClr val="002060"/>
                </a:solidFill>
              </a:defRPr>
            </a:pPr>
            <a:endParaRPr/>
          </a:p>
        </p:txBody>
      </p:sp>
      <p:sp>
        <p:nvSpPr>
          <p:cNvPr id="350" name="Text Placeholder 20"/>
          <p:cNvSpPr>
            <a:spLocks noGrp="1"/>
          </p:cNvSpPr>
          <p:nvPr>
            <p:ph type="body" sz="quarter" idx="24"/>
          </p:nvPr>
        </p:nvSpPr>
        <p:spPr>
          <a:xfrm>
            <a:off x="838200" y="4714957"/>
            <a:ext cx="4856163" cy="1551089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200"/>
            </a:pPr>
            <a:endParaRPr/>
          </a:p>
        </p:txBody>
      </p:sp>
      <p:sp>
        <p:nvSpPr>
          <p:cNvPr id="351" name="Text Placeholder 20"/>
          <p:cNvSpPr>
            <a:spLocks noGrp="1"/>
          </p:cNvSpPr>
          <p:nvPr>
            <p:ph type="body" sz="quarter" idx="25"/>
          </p:nvPr>
        </p:nvSpPr>
        <p:spPr>
          <a:xfrm>
            <a:off x="1575900" y="4120789"/>
            <a:ext cx="4118463" cy="34654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400" b="1">
                <a:solidFill>
                  <a:srgbClr val="002060"/>
                </a:solidFill>
              </a:defRPr>
            </a:pPr>
            <a:endParaRPr/>
          </a:p>
        </p:txBody>
      </p:sp>
      <p:sp>
        <p:nvSpPr>
          <p:cNvPr id="352" name="Text Placeholder 20"/>
          <p:cNvSpPr>
            <a:spLocks noGrp="1"/>
          </p:cNvSpPr>
          <p:nvPr>
            <p:ph type="body" sz="quarter" idx="26"/>
          </p:nvPr>
        </p:nvSpPr>
        <p:spPr>
          <a:xfrm>
            <a:off x="6461759" y="4714957"/>
            <a:ext cx="4856164" cy="1551089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200"/>
            </a:pPr>
            <a:endParaRPr/>
          </a:p>
        </p:txBody>
      </p:sp>
      <p:sp>
        <p:nvSpPr>
          <p:cNvPr id="353" name="Text Placeholder 20"/>
          <p:cNvSpPr>
            <a:spLocks noGrp="1"/>
          </p:cNvSpPr>
          <p:nvPr>
            <p:ph type="body" sz="quarter" idx="27"/>
          </p:nvPr>
        </p:nvSpPr>
        <p:spPr>
          <a:xfrm>
            <a:off x="7199459" y="4120789"/>
            <a:ext cx="4118464" cy="34654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400" b="1">
                <a:solidFill>
                  <a:srgbClr val="002060"/>
                </a:solidFill>
              </a:defRPr>
            </a:pPr>
            <a:endParaRPr/>
          </a:p>
        </p:txBody>
      </p:sp>
      <p:sp>
        <p:nvSpPr>
          <p:cNvPr id="3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Oval 5"/>
          <p:cNvSpPr/>
          <p:nvPr/>
        </p:nvSpPr>
        <p:spPr>
          <a:xfrm>
            <a:off x="5767135" y="3560067"/>
            <a:ext cx="1020265" cy="1020265"/>
          </a:xfrm>
          <a:prstGeom prst="ellipse">
            <a:avLst/>
          </a:prstGeom>
          <a:solidFill>
            <a:srgbClr val="19396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304E79"/>
                </a:solidFill>
              </a:defRPr>
            </a:pPr>
            <a:endParaRPr/>
          </a:p>
        </p:txBody>
      </p:sp>
      <p:sp>
        <p:nvSpPr>
          <p:cNvPr id="362" name="Oval 6"/>
          <p:cNvSpPr/>
          <p:nvPr/>
        </p:nvSpPr>
        <p:spPr>
          <a:xfrm>
            <a:off x="5767135" y="5041877"/>
            <a:ext cx="1020265" cy="1020265"/>
          </a:xfrm>
          <a:prstGeom prst="ellipse">
            <a:avLst/>
          </a:prstGeom>
          <a:solidFill>
            <a:srgbClr val="5D8B7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304E79"/>
                </a:solidFill>
              </a:defRPr>
            </a:pPr>
            <a:endParaRPr/>
          </a:p>
        </p:txBody>
      </p:sp>
      <p:sp>
        <p:nvSpPr>
          <p:cNvPr id="363" name="Straight Connector 7"/>
          <p:cNvSpPr/>
          <p:nvPr/>
        </p:nvSpPr>
        <p:spPr>
          <a:xfrm>
            <a:off x="5741894" y="4801334"/>
            <a:ext cx="5611906" cy="1"/>
          </a:xfrm>
          <a:prstGeom prst="line">
            <a:avLst/>
          </a:prstGeom>
          <a:ln w="6350">
            <a:solidFill>
              <a:srgbClr val="20273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64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Picture 9" descr="Picture 9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1"/>
            <a:ext cx="1119416" cy="295402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Title Text"/>
          <p:cNvSpPr txBox="1">
            <a:spLocks noGrp="1"/>
          </p:cNvSpPr>
          <p:nvPr>
            <p:ph type="title"/>
          </p:nvPr>
        </p:nvSpPr>
        <p:spPr>
          <a:xfrm>
            <a:off x="573795" y="-10747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4400" b="0"/>
            </a:lvl1pPr>
          </a:lstStyle>
          <a:p>
            <a:r>
              <a:t>Title Text</a:t>
            </a:r>
          </a:p>
        </p:txBody>
      </p:sp>
      <p:sp>
        <p:nvSpPr>
          <p:cNvPr id="3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73795" y="1344765"/>
            <a:ext cx="4691543" cy="4914864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</a:lvl1pPr>
            <a:lvl2pPr marL="800100" indent="-342900">
              <a:buFontTx/>
              <a:buChar char="▪"/>
            </a:lvl2pPr>
            <a:lvl3pPr marL="0" indent="914400">
              <a:buSzTx/>
              <a:buFontTx/>
              <a:buNone/>
            </a:lvl3pPr>
            <a:lvl4pPr marL="0" indent="1371600">
              <a:buSzTx/>
              <a:buFontTx/>
              <a:buNone/>
            </a:lvl4pPr>
            <a:lvl5pPr marL="0" indent="1828800"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8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7032625" y="3634661"/>
            <a:ext cx="4782865" cy="1019569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000">
                <a:solidFill>
                  <a:srgbClr val="262626"/>
                </a:solidFill>
              </a:defRPr>
            </a:pPr>
            <a:endParaRPr/>
          </a:p>
        </p:txBody>
      </p:sp>
      <p:sp>
        <p:nvSpPr>
          <p:cNvPr id="369" name="Text Placeholder 11"/>
          <p:cNvSpPr>
            <a:spLocks noGrp="1"/>
          </p:cNvSpPr>
          <p:nvPr>
            <p:ph type="body" sz="quarter" idx="22"/>
          </p:nvPr>
        </p:nvSpPr>
        <p:spPr>
          <a:xfrm>
            <a:off x="7032625" y="5069058"/>
            <a:ext cx="4782865" cy="1019569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000">
                <a:solidFill>
                  <a:srgbClr val="262626"/>
                </a:solidFill>
              </a:defRPr>
            </a:pPr>
            <a:endParaRPr/>
          </a:p>
        </p:txBody>
      </p:sp>
      <p:sp>
        <p:nvSpPr>
          <p:cNvPr id="370" name="Text Placeholder 16"/>
          <p:cNvSpPr>
            <a:spLocks noGrp="1"/>
          </p:cNvSpPr>
          <p:nvPr>
            <p:ph type="body" sz="quarter" idx="23"/>
          </p:nvPr>
        </p:nvSpPr>
        <p:spPr>
          <a:xfrm>
            <a:off x="5741987" y="1546225"/>
            <a:ext cx="6073502" cy="176212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icture Placeholder 37"/>
          <p:cNvSpPr>
            <a:spLocks noGrp="1"/>
          </p:cNvSpPr>
          <p:nvPr>
            <p:ph type="pic" idx="21"/>
          </p:nvPr>
        </p:nvSpPr>
        <p:spPr>
          <a:xfrm>
            <a:off x="0" y="1093699"/>
            <a:ext cx="6337300" cy="575914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79" name="Rectangle 5"/>
          <p:cNvSpPr/>
          <p:nvPr/>
        </p:nvSpPr>
        <p:spPr>
          <a:xfrm>
            <a:off x="6337300" y="1059717"/>
            <a:ext cx="5854700" cy="5793130"/>
          </a:xfrm>
          <a:prstGeom prst="rect">
            <a:avLst/>
          </a:prstGeom>
          <a:solidFill>
            <a:srgbClr val="153259">
              <a:alpha val="6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80" name="Picture 9" descr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Picture 10" descr="Picture 10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1"/>
            <a:ext cx="1119416" cy="295402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Title Text"/>
          <p:cNvSpPr txBox="1">
            <a:spLocks noGrp="1"/>
          </p:cNvSpPr>
          <p:nvPr>
            <p:ph type="title"/>
          </p:nvPr>
        </p:nvSpPr>
        <p:spPr>
          <a:xfrm>
            <a:off x="573795" y="-10747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4400" b="0"/>
            </a:lvl1pPr>
          </a:lstStyle>
          <a:p>
            <a:r>
              <a:t>Title Text</a:t>
            </a:r>
          </a:p>
        </p:txBody>
      </p:sp>
      <p:sp>
        <p:nvSpPr>
          <p:cNvPr id="3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190669" y="1672639"/>
            <a:ext cx="4538664" cy="123625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200">
                <a:solidFill>
                  <a:srgbClr val="FFFFFF"/>
                </a:solidFill>
              </a:defRPr>
            </a:lvl1pPr>
            <a:lvl2pPr marL="0" indent="457200">
              <a:buSzTx/>
              <a:buFontTx/>
              <a:buNone/>
              <a:defRPr sz="2200">
                <a:solidFill>
                  <a:srgbClr val="FFFFFF"/>
                </a:solidFill>
              </a:defRPr>
            </a:lvl2pPr>
            <a:lvl3pPr marL="1165860" indent="-251460">
              <a:buFontTx/>
              <a:defRPr sz="2200">
                <a:solidFill>
                  <a:srgbClr val="FFFFFF"/>
                </a:solidFill>
              </a:defRPr>
            </a:lvl3pPr>
            <a:lvl4pPr marL="1651000" indent="-279400">
              <a:buFontTx/>
              <a:defRPr sz="2200">
                <a:solidFill>
                  <a:srgbClr val="FFFFFF"/>
                </a:solidFill>
              </a:defRPr>
            </a:lvl4pPr>
            <a:lvl5pPr marL="2108200" indent="-279400">
              <a:buFontTx/>
              <a:defRPr sz="2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4" name="Text Placeholder 11"/>
          <p:cNvSpPr>
            <a:spLocks noGrp="1"/>
          </p:cNvSpPr>
          <p:nvPr>
            <p:ph type="body" sz="quarter" idx="22"/>
          </p:nvPr>
        </p:nvSpPr>
        <p:spPr>
          <a:xfrm>
            <a:off x="7190669" y="3237189"/>
            <a:ext cx="4538664" cy="123625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5" name="Text Placeholder 11"/>
          <p:cNvSpPr>
            <a:spLocks noGrp="1"/>
          </p:cNvSpPr>
          <p:nvPr>
            <p:ph type="body" sz="quarter" idx="23"/>
          </p:nvPr>
        </p:nvSpPr>
        <p:spPr>
          <a:xfrm>
            <a:off x="7190669" y="4791800"/>
            <a:ext cx="4538664" cy="123625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6" name="Oval 6"/>
          <p:cNvSpPr/>
          <p:nvPr/>
        </p:nvSpPr>
        <p:spPr>
          <a:xfrm>
            <a:off x="5810537" y="1685982"/>
            <a:ext cx="1215253" cy="1215253"/>
          </a:xfrm>
          <a:prstGeom prst="ellipse">
            <a:avLst/>
          </a:prstGeom>
          <a:solidFill>
            <a:srgbClr val="153259"/>
          </a:solidFill>
          <a:ln w="76200">
            <a:solidFill>
              <a:srgbClr val="5D9577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7" name="Oval 7"/>
          <p:cNvSpPr/>
          <p:nvPr/>
        </p:nvSpPr>
        <p:spPr>
          <a:xfrm>
            <a:off x="5810537" y="3258187"/>
            <a:ext cx="1215253" cy="1215253"/>
          </a:xfrm>
          <a:prstGeom prst="ellipse">
            <a:avLst/>
          </a:prstGeom>
          <a:solidFill>
            <a:srgbClr val="153259"/>
          </a:solidFill>
          <a:ln w="76200">
            <a:solidFill>
              <a:srgbClr val="5D9577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8" name="Oval 8"/>
          <p:cNvSpPr/>
          <p:nvPr/>
        </p:nvSpPr>
        <p:spPr>
          <a:xfrm>
            <a:off x="5810537" y="4831198"/>
            <a:ext cx="1215253" cy="1215253"/>
          </a:xfrm>
          <a:prstGeom prst="ellipse">
            <a:avLst/>
          </a:prstGeom>
          <a:solidFill>
            <a:srgbClr val="153259"/>
          </a:solidFill>
          <a:ln w="76200">
            <a:solidFill>
              <a:srgbClr val="5D9577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Picture 10" descr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Rectangle 5"/>
          <p:cNvSpPr/>
          <p:nvPr/>
        </p:nvSpPr>
        <p:spPr>
          <a:xfrm>
            <a:off x="1062317" y="2810435"/>
            <a:ext cx="3007660" cy="1290919"/>
          </a:xfrm>
          <a:prstGeom prst="rect">
            <a:avLst/>
          </a:prstGeom>
          <a:solidFill>
            <a:srgbClr val="19396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8" name="Rectangle 6"/>
          <p:cNvSpPr/>
          <p:nvPr/>
        </p:nvSpPr>
        <p:spPr>
          <a:xfrm>
            <a:off x="2751970" y="4583391"/>
            <a:ext cx="3007660" cy="1290919"/>
          </a:xfrm>
          <a:prstGeom prst="rect">
            <a:avLst/>
          </a:prstGeom>
          <a:solidFill>
            <a:srgbClr val="5D8B7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9" name="Rectangle 7"/>
          <p:cNvSpPr/>
          <p:nvPr/>
        </p:nvSpPr>
        <p:spPr>
          <a:xfrm>
            <a:off x="6277340" y="4583391"/>
            <a:ext cx="3007660" cy="1290919"/>
          </a:xfrm>
          <a:prstGeom prst="rect">
            <a:avLst/>
          </a:prstGeom>
          <a:solidFill>
            <a:srgbClr val="5D8B7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0" name="Rectangle 8"/>
          <p:cNvSpPr/>
          <p:nvPr/>
        </p:nvSpPr>
        <p:spPr>
          <a:xfrm>
            <a:off x="4587688" y="2810435"/>
            <a:ext cx="3007660" cy="1290919"/>
          </a:xfrm>
          <a:prstGeom prst="rect">
            <a:avLst/>
          </a:prstGeom>
          <a:solidFill>
            <a:srgbClr val="5D8B7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1" name="Rectangle 9"/>
          <p:cNvSpPr/>
          <p:nvPr/>
        </p:nvSpPr>
        <p:spPr>
          <a:xfrm>
            <a:off x="8104093" y="2810435"/>
            <a:ext cx="3007660" cy="1290919"/>
          </a:xfrm>
          <a:prstGeom prst="rect">
            <a:avLst/>
          </a:prstGeom>
          <a:solidFill>
            <a:srgbClr val="19396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02" name="Picture 12" descr="Picture 12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1"/>
            <a:ext cx="1119416" cy="295402"/>
          </a:xfrm>
          <a:prstGeom prst="rect">
            <a:avLst/>
          </a:prstGeom>
          <a:ln w="12700">
            <a:miter lim="400000"/>
          </a:ln>
        </p:spPr>
      </p:pic>
      <p:sp>
        <p:nvSpPr>
          <p:cNvPr id="403" name="Title Text"/>
          <p:cNvSpPr txBox="1">
            <a:spLocks noGrp="1"/>
          </p:cNvSpPr>
          <p:nvPr>
            <p:ph type="title"/>
          </p:nvPr>
        </p:nvSpPr>
        <p:spPr>
          <a:xfrm>
            <a:off x="573795" y="-10747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4400" b="0"/>
            </a:lvl1pPr>
          </a:lstStyle>
          <a:p>
            <a:r>
              <a:t>Title Text</a:t>
            </a:r>
          </a:p>
        </p:txBody>
      </p:sp>
      <p:sp>
        <p:nvSpPr>
          <p:cNvPr id="40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19970" y="3032824"/>
            <a:ext cx="2292351" cy="846138"/>
          </a:xfrm>
          <a:prstGeom prst="rect">
            <a:avLst/>
          </a:prstGeom>
        </p:spPr>
        <p:txBody>
          <a:bodyPr anchor="ctr"/>
          <a:lstStyle>
            <a:lvl1pPr marL="0" indent="0" algn="ctr"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algn="ctr">
              <a:buFontTx/>
              <a:defRPr>
                <a:solidFill>
                  <a:srgbClr val="FFFFFF"/>
                </a:solidFill>
              </a:defRPr>
            </a:lvl2pPr>
            <a:lvl3pPr algn="ctr">
              <a:buFontTx/>
              <a:defRPr>
                <a:solidFill>
                  <a:srgbClr val="FFFFFF"/>
                </a:solidFill>
              </a:defRPr>
            </a:lvl3pPr>
            <a:lvl4pPr algn="ctr">
              <a:buFontTx/>
              <a:defRPr>
                <a:solidFill>
                  <a:srgbClr val="FFFFFF"/>
                </a:solidFill>
              </a:defRPr>
            </a:lvl4pPr>
            <a:lvl5pPr algn="ctr">
              <a:buFontTx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5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4964681" y="3032824"/>
            <a:ext cx="2292351" cy="846138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SzTx/>
              <a:buFontTx/>
              <a:buNone/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6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8419082" y="3032824"/>
            <a:ext cx="2292351" cy="846138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SzTx/>
              <a:buFontTx/>
              <a:buNone/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7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3109623" y="4816469"/>
            <a:ext cx="2292351" cy="846138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SzTx/>
              <a:buFontTx/>
              <a:buNone/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8" name="Text Placeholder 3"/>
          <p:cNvSpPr>
            <a:spLocks noGrp="1"/>
          </p:cNvSpPr>
          <p:nvPr>
            <p:ph type="body" sz="quarter" idx="24"/>
          </p:nvPr>
        </p:nvSpPr>
        <p:spPr>
          <a:xfrm>
            <a:off x="6634995" y="4816469"/>
            <a:ext cx="2292351" cy="846138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SzTx/>
              <a:buFontTx/>
              <a:buNone/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Picture 26" descr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  <a:ln w="12700">
            <a:miter lim="400000"/>
          </a:ln>
        </p:spPr>
      </p:pic>
      <p:sp>
        <p:nvSpPr>
          <p:cNvPr id="417" name="Body Level One…"/>
          <p:cNvSpPr txBox="1">
            <a:spLocks noGrp="1"/>
          </p:cNvSpPr>
          <p:nvPr>
            <p:ph type="body" idx="1"/>
          </p:nvPr>
        </p:nvSpPr>
        <p:spPr>
          <a:xfrm>
            <a:off x="600864" y="1187125"/>
            <a:ext cx="6189675" cy="553435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</a:lvl1pPr>
            <a:lvl2pPr marL="800100" indent="-342900">
              <a:buFontTx/>
              <a:buChar char="▪"/>
            </a:lvl2pPr>
            <a:lvl3pPr marL="0" indent="914400">
              <a:buSzTx/>
              <a:buFontTx/>
              <a:buNone/>
            </a:lvl3pPr>
            <a:lvl4pPr marL="0" indent="1371600">
              <a:buSzTx/>
              <a:buFontTx/>
              <a:buNone/>
            </a:lvl4pPr>
            <a:lvl5pPr marL="0" indent="1828800"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8" name="Rectangle 9"/>
          <p:cNvSpPr/>
          <p:nvPr/>
        </p:nvSpPr>
        <p:spPr>
          <a:xfrm>
            <a:off x="7113493" y="1208433"/>
            <a:ext cx="4706472" cy="1281703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9" name="Rectangle 10"/>
          <p:cNvSpPr/>
          <p:nvPr/>
        </p:nvSpPr>
        <p:spPr>
          <a:xfrm>
            <a:off x="7109018" y="2611440"/>
            <a:ext cx="4706472" cy="1281703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0" name="Rectangle 11"/>
          <p:cNvSpPr/>
          <p:nvPr/>
        </p:nvSpPr>
        <p:spPr>
          <a:xfrm>
            <a:off x="7113493" y="4021728"/>
            <a:ext cx="4706472" cy="1281703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1" name="Rectangle 12"/>
          <p:cNvSpPr/>
          <p:nvPr/>
        </p:nvSpPr>
        <p:spPr>
          <a:xfrm>
            <a:off x="7113493" y="5432016"/>
            <a:ext cx="4706472" cy="1281703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2" name="Rectangle 13"/>
          <p:cNvSpPr/>
          <p:nvPr/>
        </p:nvSpPr>
        <p:spPr>
          <a:xfrm>
            <a:off x="994856" y="1521903"/>
            <a:ext cx="1811323" cy="177501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23" name="Picture 19" descr="Picture 19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1"/>
            <a:ext cx="1119416" cy="295402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Title Text"/>
          <p:cNvSpPr txBox="1">
            <a:spLocks noGrp="1"/>
          </p:cNvSpPr>
          <p:nvPr>
            <p:ph type="title"/>
          </p:nvPr>
        </p:nvSpPr>
        <p:spPr>
          <a:xfrm>
            <a:off x="573795" y="-10747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4400" b="0"/>
            </a:lvl1pPr>
          </a:lstStyle>
          <a:p>
            <a:r>
              <a:t>Title Text</a:t>
            </a:r>
          </a:p>
        </p:txBody>
      </p:sp>
      <p:sp>
        <p:nvSpPr>
          <p:cNvPr id="425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7843415" y="1462330"/>
            <a:ext cx="3806717" cy="85158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900"/>
            </a:pPr>
            <a:endParaRPr/>
          </a:p>
        </p:txBody>
      </p:sp>
      <p:sp>
        <p:nvSpPr>
          <p:cNvPr id="426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7843415" y="2871129"/>
            <a:ext cx="3806717" cy="85158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900"/>
            </a:pPr>
            <a:endParaRPr/>
          </a:p>
        </p:txBody>
      </p:sp>
      <p:sp>
        <p:nvSpPr>
          <p:cNvPr id="427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7843415" y="4248372"/>
            <a:ext cx="3806717" cy="85158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900"/>
            </a:pPr>
            <a:endParaRPr/>
          </a:p>
        </p:txBody>
      </p:sp>
      <p:sp>
        <p:nvSpPr>
          <p:cNvPr id="428" name="Text Placeholder 3"/>
          <p:cNvSpPr>
            <a:spLocks noGrp="1"/>
          </p:cNvSpPr>
          <p:nvPr>
            <p:ph type="body" sz="quarter" idx="24"/>
          </p:nvPr>
        </p:nvSpPr>
        <p:spPr>
          <a:xfrm>
            <a:off x="7843415" y="5659484"/>
            <a:ext cx="3806717" cy="85158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900"/>
            </a:pPr>
            <a:endParaRPr/>
          </a:p>
        </p:txBody>
      </p:sp>
      <p:sp>
        <p:nvSpPr>
          <p:cNvPr id="429" name="Text Placeholder 7"/>
          <p:cNvSpPr>
            <a:spLocks noGrp="1"/>
          </p:cNvSpPr>
          <p:nvPr>
            <p:ph type="body" sz="quarter" idx="25"/>
          </p:nvPr>
        </p:nvSpPr>
        <p:spPr>
          <a:xfrm>
            <a:off x="7210142" y="1462330"/>
            <a:ext cx="619126" cy="8515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SzTx/>
              <a:buFontTx/>
              <a:buNone/>
              <a:defRPr sz="3200" b="1">
                <a:solidFill>
                  <a:srgbClr val="002060"/>
                </a:solidFill>
              </a:defRPr>
            </a:pPr>
            <a:endParaRPr/>
          </a:p>
        </p:txBody>
      </p:sp>
      <p:sp>
        <p:nvSpPr>
          <p:cNvPr id="430" name="Text Placeholder 7"/>
          <p:cNvSpPr>
            <a:spLocks noGrp="1"/>
          </p:cNvSpPr>
          <p:nvPr>
            <p:ph type="body" sz="quarter" idx="26"/>
          </p:nvPr>
        </p:nvSpPr>
        <p:spPr>
          <a:xfrm>
            <a:off x="7210142" y="2873442"/>
            <a:ext cx="619126" cy="8515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SzTx/>
              <a:buFontTx/>
              <a:buNone/>
              <a:defRPr sz="3200" b="1">
                <a:solidFill>
                  <a:srgbClr val="002060"/>
                </a:solidFill>
              </a:defRPr>
            </a:pPr>
            <a:endParaRPr/>
          </a:p>
        </p:txBody>
      </p:sp>
      <p:sp>
        <p:nvSpPr>
          <p:cNvPr id="431" name="Text Placeholder 7"/>
          <p:cNvSpPr>
            <a:spLocks noGrp="1"/>
          </p:cNvSpPr>
          <p:nvPr>
            <p:ph type="body" sz="quarter" idx="27"/>
          </p:nvPr>
        </p:nvSpPr>
        <p:spPr>
          <a:xfrm>
            <a:off x="7210142" y="5661797"/>
            <a:ext cx="619126" cy="8515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SzTx/>
              <a:buFontTx/>
              <a:buNone/>
              <a:defRPr sz="3200" b="1">
                <a:solidFill>
                  <a:srgbClr val="002060"/>
                </a:solidFill>
              </a:defRPr>
            </a:pPr>
            <a:endParaRPr/>
          </a:p>
        </p:txBody>
      </p:sp>
      <p:sp>
        <p:nvSpPr>
          <p:cNvPr id="432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7210142" y="4250685"/>
            <a:ext cx="619126" cy="8515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SzTx/>
              <a:buFontTx/>
              <a:buNone/>
              <a:defRPr sz="3200" b="1">
                <a:solidFill>
                  <a:srgbClr val="002060"/>
                </a:solidFill>
              </a:defRPr>
            </a:pPr>
            <a:endParaRPr/>
          </a:p>
        </p:txBody>
      </p:sp>
      <p:sp>
        <p:nvSpPr>
          <p:cNvPr id="4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Picture 26" descr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Body Level One…"/>
          <p:cNvSpPr txBox="1">
            <a:spLocks noGrp="1"/>
          </p:cNvSpPr>
          <p:nvPr>
            <p:ph type="body" idx="1"/>
          </p:nvPr>
        </p:nvSpPr>
        <p:spPr>
          <a:xfrm>
            <a:off x="600864" y="1187125"/>
            <a:ext cx="6189675" cy="553435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</a:lvl1pPr>
            <a:lvl2pPr marL="800100" indent="-342900">
              <a:buFontTx/>
              <a:buChar char="▪"/>
            </a:lvl2pPr>
            <a:lvl3pPr marL="0" indent="914400">
              <a:buSzTx/>
              <a:buFontTx/>
              <a:buNone/>
            </a:lvl3pPr>
            <a:lvl4pPr marL="0" indent="1371600">
              <a:buSzTx/>
              <a:buFontTx/>
              <a:buNone/>
            </a:lvl4pPr>
            <a:lvl5pPr marL="0" indent="1828800"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2" name="Rectangle 9"/>
          <p:cNvSpPr/>
          <p:nvPr/>
        </p:nvSpPr>
        <p:spPr>
          <a:xfrm>
            <a:off x="7113493" y="1208433"/>
            <a:ext cx="4706472" cy="5505286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3" name="Rectangle 13"/>
          <p:cNvSpPr/>
          <p:nvPr/>
        </p:nvSpPr>
        <p:spPr>
          <a:xfrm>
            <a:off x="994856" y="1521903"/>
            <a:ext cx="1811323" cy="177501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44" name="Picture 19" descr="Picture 19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1"/>
            <a:ext cx="1119416" cy="295402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Title Text"/>
          <p:cNvSpPr txBox="1">
            <a:spLocks noGrp="1"/>
          </p:cNvSpPr>
          <p:nvPr>
            <p:ph type="title"/>
          </p:nvPr>
        </p:nvSpPr>
        <p:spPr>
          <a:xfrm>
            <a:off x="573795" y="-10747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4400" b="0"/>
            </a:lvl1pPr>
          </a:lstStyle>
          <a:p>
            <a:r>
              <a:t>Title Text</a:t>
            </a:r>
          </a:p>
        </p:txBody>
      </p:sp>
      <p:sp>
        <p:nvSpPr>
          <p:cNvPr id="446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7303912" y="1470555"/>
            <a:ext cx="4357865" cy="1577295"/>
          </a:xfrm>
          <a:prstGeom prst="rect">
            <a:avLst/>
          </a:prstGeom>
        </p:spPr>
        <p:txBody>
          <a:bodyPr/>
          <a:lstStyle/>
          <a:p>
            <a:pPr marL="514350" indent="-514350">
              <a:defRPr sz="2400"/>
            </a:pPr>
            <a:endParaRPr/>
          </a:p>
        </p:txBody>
      </p:sp>
      <p:sp>
        <p:nvSpPr>
          <p:cNvPr id="447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7303912" y="3203587"/>
            <a:ext cx="4357865" cy="1605481"/>
          </a:xfrm>
          <a:prstGeom prst="rect">
            <a:avLst/>
          </a:prstGeom>
        </p:spPr>
        <p:txBody>
          <a:bodyPr/>
          <a:lstStyle/>
          <a:p>
            <a:pPr marL="514350" indent="-514350">
              <a:defRPr sz="2400"/>
            </a:pPr>
            <a:endParaRPr/>
          </a:p>
        </p:txBody>
      </p:sp>
      <p:sp>
        <p:nvSpPr>
          <p:cNvPr id="448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7303912" y="4975943"/>
            <a:ext cx="4357865" cy="1605480"/>
          </a:xfrm>
          <a:prstGeom prst="rect">
            <a:avLst/>
          </a:prstGeom>
        </p:spPr>
        <p:txBody>
          <a:bodyPr/>
          <a:lstStyle/>
          <a:p>
            <a:pPr marL="514350" indent="-514350">
              <a:defRPr sz="2400"/>
            </a:pPr>
            <a:endParaRPr/>
          </a:p>
        </p:txBody>
      </p:sp>
      <p:sp>
        <p:nvSpPr>
          <p:cNvPr id="4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Rectangle 27"/>
          <p:cNvSpPr/>
          <p:nvPr/>
        </p:nvSpPr>
        <p:spPr>
          <a:xfrm>
            <a:off x="7113493" y="1208433"/>
            <a:ext cx="4706472" cy="5505286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57" name="Picture 18" descr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Rectangle 7"/>
          <p:cNvSpPr/>
          <p:nvPr/>
        </p:nvSpPr>
        <p:spPr>
          <a:xfrm>
            <a:off x="600864" y="1187125"/>
            <a:ext cx="6189676" cy="5526595"/>
          </a:xfrm>
          <a:prstGeom prst="rect">
            <a:avLst/>
          </a:prstGeom>
          <a:solidFill>
            <a:srgbClr val="5D8B7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59" name="Picture 19" descr="Picture 19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1"/>
            <a:ext cx="1119416" cy="295402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Title Text"/>
          <p:cNvSpPr txBox="1">
            <a:spLocks noGrp="1"/>
          </p:cNvSpPr>
          <p:nvPr>
            <p:ph type="title"/>
          </p:nvPr>
        </p:nvSpPr>
        <p:spPr>
          <a:xfrm>
            <a:off x="573795" y="-10747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4400" b="0"/>
            </a:lvl1pPr>
          </a:lstStyle>
          <a:p>
            <a:r>
              <a:t>Title Text</a:t>
            </a:r>
          </a:p>
        </p:txBody>
      </p:sp>
      <p:sp>
        <p:nvSpPr>
          <p:cNvPr id="46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09786" y="1836923"/>
            <a:ext cx="4814294" cy="4220254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800100" indent="-342900">
              <a:buFontTx/>
              <a:buChar char="▪"/>
              <a:defRPr>
                <a:solidFill>
                  <a:srgbClr val="FFFFFF"/>
                </a:solidFill>
              </a:defRPr>
            </a:lvl2pPr>
            <a:lvl3pPr marL="0" indent="914400"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2" name="Text Placeholder 3"/>
          <p:cNvSpPr>
            <a:spLocks noGrp="1"/>
          </p:cNvSpPr>
          <p:nvPr>
            <p:ph type="body" sz="half" idx="21"/>
          </p:nvPr>
        </p:nvSpPr>
        <p:spPr>
          <a:xfrm>
            <a:off x="7303912" y="1470554"/>
            <a:ext cx="4357865" cy="5043135"/>
          </a:xfrm>
          <a:prstGeom prst="rect">
            <a:avLst/>
          </a:prstGeom>
        </p:spPr>
        <p:txBody>
          <a:bodyPr/>
          <a:lstStyle/>
          <a:p>
            <a:pPr marL="457200" indent="-457200">
              <a:buFontTx/>
              <a:buAutoNum type="arabicPeriod"/>
            </a:pPr>
            <a:endParaRPr/>
          </a:p>
        </p:txBody>
      </p:sp>
      <p:sp>
        <p:nvSpPr>
          <p:cNvPr id="4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Picture 15" descr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  <a:ln w="12700">
            <a:miter lim="400000"/>
          </a:ln>
        </p:spPr>
      </p:pic>
      <p:sp>
        <p:nvSpPr>
          <p:cNvPr id="471" name="Rectangle 7"/>
          <p:cNvSpPr/>
          <p:nvPr/>
        </p:nvSpPr>
        <p:spPr>
          <a:xfrm>
            <a:off x="571499" y="4089005"/>
            <a:ext cx="5373755" cy="2280435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2" name="Rectangle 8"/>
          <p:cNvSpPr/>
          <p:nvPr/>
        </p:nvSpPr>
        <p:spPr>
          <a:xfrm>
            <a:off x="571499" y="1609344"/>
            <a:ext cx="5373755" cy="2280435"/>
          </a:xfrm>
          <a:prstGeom prst="rect">
            <a:avLst/>
          </a:prstGeom>
          <a:solidFill>
            <a:srgbClr val="5D8B7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3" name="Rectangle 9"/>
          <p:cNvSpPr/>
          <p:nvPr/>
        </p:nvSpPr>
        <p:spPr>
          <a:xfrm>
            <a:off x="6170545" y="4089005"/>
            <a:ext cx="5373755" cy="2280435"/>
          </a:xfrm>
          <a:prstGeom prst="rect">
            <a:avLst/>
          </a:prstGeom>
          <a:solidFill>
            <a:srgbClr val="5D8B7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4" name="Rectangle 10"/>
          <p:cNvSpPr/>
          <p:nvPr/>
        </p:nvSpPr>
        <p:spPr>
          <a:xfrm>
            <a:off x="6170545" y="1609344"/>
            <a:ext cx="5373755" cy="2280435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5" name="Straight Connector 11"/>
          <p:cNvSpPr/>
          <p:nvPr/>
        </p:nvSpPr>
        <p:spPr>
          <a:xfrm flipH="1">
            <a:off x="1973178" y="1793718"/>
            <a:ext cx="1" cy="1790309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76" name="Straight Connector 12"/>
          <p:cNvSpPr/>
          <p:nvPr/>
        </p:nvSpPr>
        <p:spPr>
          <a:xfrm flipH="1">
            <a:off x="1973178" y="4391326"/>
            <a:ext cx="1" cy="1746717"/>
          </a:xfrm>
          <a:prstGeom prst="line">
            <a:avLst/>
          </a:prstGeom>
          <a:ln w="6350">
            <a:solidFill>
              <a:srgbClr val="193968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77" name="Straight Connector 13"/>
          <p:cNvSpPr/>
          <p:nvPr/>
        </p:nvSpPr>
        <p:spPr>
          <a:xfrm>
            <a:off x="7555831" y="1793718"/>
            <a:ext cx="1" cy="1790309"/>
          </a:xfrm>
          <a:prstGeom prst="line">
            <a:avLst/>
          </a:prstGeom>
          <a:ln w="6350">
            <a:solidFill>
              <a:srgbClr val="193968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78" name="Straight Connector 14"/>
          <p:cNvSpPr/>
          <p:nvPr/>
        </p:nvSpPr>
        <p:spPr>
          <a:xfrm>
            <a:off x="7555831" y="4391326"/>
            <a:ext cx="1" cy="1746717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79" name="Picture 17" descr="Picture 17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1"/>
            <a:ext cx="1119416" cy="295402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Straight Connector 18"/>
          <p:cNvSpPr/>
          <p:nvPr/>
        </p:nvSpPr>
        <p:spPr>
          <a:xfrm>
            <a:off x="13378563" y="4347731"/>
            <a:ext cx="1" cy="1576088"/>
          </a:xfrm>
          <a:prstGeom prst="line">
            <a:avLst/>
          </a:prstGeom>
          <a:ln w="6350">
            <a:solidFill>
              <a:srgbClr val="193968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1" name="Title Text"/>
          <p:cNvSpPr txBox="1">
            <a:spLocks noGrp="1"/>
          </p:cNvSpPr>
          <p:nvPr>
            <p:ph type="title"/>
          </p:nvPr>
        </p:nvSpPr>
        <p:spPr>
          <a:xfrm>
            <a:off x="573795" y="-10747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4400" b="0"/>
            </a:lvl1pPr>
          </a:lstStyle>
          <a:p>
            <a:r>
              <a:t>Title Text</a:t>
            </a:r>
          </a:p>
        </p:txBody>
      </p:sp>
      <p:sp>
        <p:nvSpPr>
          <p:cNvPr id="482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824087" y="2100263"/>
            <a:ext cx="903289" cy="13319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83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6425021" y="2100263"/>
            <a:ext cx="903288" cy="13319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84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24087" y="4617685"/>
            <a:ext cx="903289" cy="13319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85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6425021" y="4617685"/>
            <a:ext cx="903288" cy="13319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8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7100" y="1855788"/>
            <a:ext cx="3582988" cy="1728787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>
              <a:buFontTx/>
              <a:defRPr>
                <a:solidFill>
                  <a:srgbClr val="FFFFFF"/>
                </a:solidFill>
              </a:defRPr>
            </a:lvl2pPr>
            <a:lvl3pPr>
              <a:buFontTx/>
              <a:defRPr>
                <a:solidFill>
                  <a:srgbClr val="FFFFFF"/>
                </a:solidFill>
              </a:defRPr>
            </a:lvl3pPr>
            <a:lvl4pPr>
              <a:buFontTx/>
              <a:defRPr>
                <a:solidFill>
                  <a:srgbClr val="FFFFFF"/>
                </a:solidFill>
              </a:defRPr>
            </a:lvl4pPr>
            <a:lvl5pPr>
              <a:buFontTx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7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7782892" y="1855788"/>
            <a:ext cx="3582989" cy="172878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</a:pPr>
            <a:endParaRPr/>
          </a:p>
        </p:txBody>
      </p:sp>
      <p:sp>
        <p:nvSpPr>
          <p:cNvPr id="488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2197100" y="4430023"/>
            <a:ext cx="3582988" cy="172878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</a:pPr>
            <a:endParaRPr/>
          </a:p>
        </p:txBody>
      </p:sp>
      <p:sp>
        <p:nvSpPr>
          <p:cNvPr id="489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7782892" y="4430023"/>
            <a:ext cx="3582989" cy="172878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Picture 9" descr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Rectangle 5"/>
          <p:cNvSpPr/>
          <p:nvPr/>
        </p:nvSpPr>
        <p:spPr>
          <a:xfrm>
            <a:off x="677779" y="1570765"/>
            <a:ext cx="1111591" cy="1216725"/>
          </a:xfrm>
          <a:prstGeom prst="rect">
            <a:avLst/>
          </a:prstGeom>
          <a:solidFill>
            <a:srgbClr val="193968"/>
          </a:solidFill>
          <a:ln w="12700">
            <a:solidFill>
              <a:srgbClr val="5D8B72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9" name="Straight Connector 6"/>
          <p:cNvSpPr/>
          <p:nvPr/>
        </p:nvSpPr>
        <p:spPr>
          <a:xfrm>
            <a:off x="1985210" y="2034698"/>
            <a:ext cx="3623629" cy="1"/>
          </a:xfrm>
          <a:prstGeom prst="line">
            <a:avLst/>
          </a:prstGeom>
          <a:ln w="6350">
            <a:solidFill>
              <a:srgbClr val="5D8B7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0" name="Rectangle 7"/>
          <p:cNvSpPr/>
          <p:nvPr/>
        </p:nvSpPr>
        <p:spPr>
          <a:xfrm>
            <a:off x="6422740" y="1570765"/>
            <a:ext cx="1111591" cy="1216725"/>
          </a:xfrm>
          <a:prstGeom prst="rect">
            <a:avLst/>
          </a:prstGeom>
          <a:solidFill>
            <a:srgbClr val="193968"/>
          </a:solidFill>
          <a:ln w="12700">
            <a:solidFill>
              <a:srgbClr val="5D8B72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1" name="Straight Connector 8"/>
          <p:cNvSpPr/>
          <p:nvPr/>
        </p:nvSpPr>
        <p:spPr>
          <a:xfrm>
            <a:off x="7730170" y="2034698"/>
            <a:ext cx="3623629" cy="1"/>
          </a:xfrm>
          <a:prstGeom prst="line">
            <a:avLst/>
          </a:prstGeom>
          <a:ln w="6350">
            <a:solidFill>
              <a:srgbClr val="5D8B7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02" name="Picture 10" descr="Picture 10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1"/>
            <a:ext cx="1119416" cy="295402"/>
          </a:xfrm>
          <a:prstGeom prst="rect">
            <a:avLst/>
          </a:prstGeom>
          <a:ln w="12700">
            <a:miter lim="400000"/>
          </a:ln>
        </p:spPr>
      </p:pic>
      <p:sp>
        <p:nvSpPr>
          <p:cNvPr id="5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7779" y="3770591"/>
            <a:ext cx="5193757" cy="2741150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b="1"/>
            </a:lvl1pPr>
            <a:lvl2pPr marL="800100" indent="-342900">
              <a:buFontTx/>
              <a:buChar char="▪"/>
              <a:defRPr b="1"/>
            </a:lvl2pPr>
            <a:lvl3pPr marL="0" indent="914400">
              <a:buSzTx/>
              <a:buFontTx/>
              <a:buNone/>
              <a:defRPr b="1"/>
            </a:lvl3pPr>
            <a:lvl4pPr marL="0" indent="1371600">
              <a:buSzTx/>
              <a:buFontTx/>
              <a:buNone/>
              <a:defRPr b="1"/>
            </a:lvl4pPr>
            <a:lvl5pPr marL="0" indent="1828800">
              <a:buSzTx/>
              <a:buFontTx/>
              <a:buNone/>
              <a:defRPr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4" name="Title Text"/>
          <p:cNvSpPr txBox="1">
            <a:spLocks noGrp="1"/>
          </p:cNvSpPr>
          <p:nvPr>
            <p:ph type="title"/>
          </p:nvPr>
        </p:nvSpPr>
        <p:spPr>
          <a:xfrm>
            <a:off x="573795" y="-10747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4400" b="0"/>
            </a:lvl1pPr>
          </a:lstStyle>
          <a:p>
            <a:r>
              <a:t>Title Text</a:t>
            </a:r>
          </a:p>
        </p:txBody>
      </p:sp>
      <p:sp>
        <p:nvSpPr>
          <p:cNvPr id="505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767643" y="1741677"/>
            <a:ext cx="965283" cy="891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06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6491111" y="1741677"/>
            <a:ext cx="965283" cy="891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07" name="Text Placeholder 20"/>
          <p:cNvSpPr>
            <a:spLocks noGrp="1"/>
          </p:cNvSpPr>
          <p:nvPr>
            <p:ph type="body" sz="quarter" idx="23"/>
          </p:nvPr>
        </p:nvSpPr>
        <p:spPr>
          <a:xfrm>
            <a:off x="1984279" y="2143955"/>
            <a:ext cx="3887257" cy="1398949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900"/>
            </a:pPr>
            <a:endParaRPr/>
          </a:p>
        </p:txBody>
      </p:sp>
      <p:sp>
        <p:nvSpPr>
          <p:cNvPr id="508" name="Text Placeholder 20"/>
          <p:cNvSpPr>
            <a:spLocks noGrp="1"/>
          </p:cNvSpPr>
          <p:nvPr>
            <p:ph type="body" sz="quarter" idx="24"/>
          </p:nvPr>
        </p:nvSpPr>
        <p:spPr>
          <a:xfrm>
            <a:off x="7754884" y="2143955"/>
            <a:ext cx="3837228" cy="1398949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900"/>
            </a:pPr>
            <a:endParaRPr/>
          </a:p>
        </p:txBody>
      </p:sp>
      <p:sp>
        <p:nvSpPr>
          <p:cNvPr id="509" name="Text Placeholder 20"/>
          <p:cNvSpPr>
            <a:spLocks noGrp="1"/>
          </p:cNvSpPr>
          <p:nvPr>
            <p:ph type="body" sz="quarter" idx="25"/>
          </p:nvPr>
        </p:nvSpPr>
        <p:spPr>
          <a:xfrm>
            <a:off x="1984279" y="1570764"/>
            <a:ext cx="3887257" cy="38243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400">
                <a:solidFill>
                  <a:srgbClr val="002060"/>
                </a:solidFill>
              </a:defRPr>
            </a:pPr>
            <a:endParaRPr/>
          </a:p>
        </p:txBody>
      </p:sp>
      <p:sp>
        <p:nvSpPr>
          <p:cNvPr id="510" name="Text Placeholder 20"/>
          <p:cNvSpPr>
            <a:spLocks noGrp="1"/>
          </p:cNvSpPr>
          <p:nvPr>
            <p:ph type="body" sz="quarter" idx="26"/>
          </p:nvPr>
        </p:nvSpPr>
        <p:spPr>
          <a:xfrm>
            <a:off x="7742526" y="1570764"/>
            <a:ext cx="3837228" cy="38243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400">
                <a:solidFill>
                  <a:srgbClr val="002060"/>
                </a:solidFill>
              </a:defRPr>
            </a:pPr>
            <a:endParaRPr/>
          </a:p>
        </p:txBody>
      </p:sp>
      <p:sp>
        <p:nvSpPr>
          <p:cNvPr id="5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228756" cy="6878675"/>
          </a:xfrm>
          <a:prstGeom prst="rect">
            <a:avLst/>
          </a:prstGeom>
          <a:ln w="12700">
            <a:miter lim="400000"/>
          </a:ln>
        </p:spPr>
      </p:pic>
      <p:sp>
        <p:nvSpPr>
          <p:cNvPr id="519" name="Rectangle 34"/>
          <p:cNvSpPr/>
          <p:nvPr/>
        </p:nvSpPr>
        <p:spPr>
          <a:xfrm>
            <a:off x="4254198" y="3263601"/>
            <a:ext cx="3665781" cy="1503069"/>
          </a:xfrm>
          <a:prstGeom prst="rect">
            <a:avLst/>
          </a:prstGeom>
          <a:solidFill>
            <a:srgbClr val="FFFFFF">
              <a:alpha val="73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0" name="Rectangle 35"/>
          <p:cNvSpPr/>
          <p:nvPr/>
        </p:nvSpPr>
        <p:spPr>
          <a:xfrm>
            <a:off x="4254198" y="1589401"/>
            <a:ext cx="3665781" cy="1503069"/>
          </a:xfrm>
          <a:prstGeom prst="rect">
            <a:avLst/>
          </a:prstGeom>
          <a:solidFill>
            <a:srgbClr val="FFFFFF">
              <a:alpha val="73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1" name="Rectangle 36"/>
          <p:cNvSpPr/>
          <p:nvPr/>
        </p:nvSpPr>
        <p:spPr>
          <a:xfrm>
            <a:off x="4254198" y="4971074"/>
            <a:ext cx="3665781" cy="1503069"/>
          </a:xfrm>
          <a:prstGeom prst="rect">
            <a:avLst/>
          </a:prstGeom>
          <a:solidFill>
            <a:srgbClr val="FFFFFF">
              <a:alpha val="73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153259"/>
                </a:solidFill>
              </a:defRPr>
            </a:pPr>
            <a:endParaRPr/>
          </a:p>
        </p:txBody>
      </p:sp>
      <p:sp>
        <p:nvSpPr>
          <p:cNvPr id="522" name="Rectangle 37"/>
          <p:cNvSpPr/>
          <p:nvPr/>
        </p:nvSpPr>
        <p:spPr>
          <a:xfrm>
            <a:off x="8039265" y="3263601"/>
            <a:ext cx="3665782" cy="1503069"/>
          </a:xfrm>
          <a:prstGeom prst="rect">
            <a:avLst/>
          </a:prstGeom>
          <a:solidFill>
            <a:srgbClr val="FFFFFF">
              <a:alpha val="73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3" name="Rectangle 38"/>
          <p:cNvSpPr/>
          <p:nvPr/>
        </p:nvSpPr>
        <p:spPr>
          <a:xfrm>
            <a:off x="8039265" y="1589401"/>
            <a:ext cx="3665782" cy="1503069"/>
          </a:xfrm>
          <a:prstGeom prst="rect">
            <a:avLst/>
          </a:prstGeom>
          <a:solidFill>
            <a:srgbClr val="FFFFFF">
              <a:alpha val="73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4" name="Rectangle 39"/>
          <p:cNvSpPr/>
          <p:nvPr/>
        </p:nvSpPr>
        <p:spPr>
          <a:xfrm>
            <a:off x="8039265" y="4971074"/>
            <a:ext cx="3665782" cy="1503069"/>
          </a:xfrm>
          <a:prstGeom prst="rect">
            <a:avLst/>
          </a:prstGeom>
          <a:solidFill>
            <a:srgbClr val="FFFFFF">
              <a:alpha val="73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153259"/>
                </a:solidFill>
              </a:defRPr>
            </a:pPr>
            <a:endParaRPr/>
          </a:p>
        </p:txBody>
      </p:sp>
      <p:sp>
        <p:nvSpPr>
          <p:cNvPr id="525" name="Rectangle 8"/>
          <p:cNvSpPr/>
          <p:nvPr/>
        </p:nvSpPr>
        <p:spPr>
          <a:xfrm>
            <a:off x="455634" y="3263601"/>
            <a:ext cx="3665782" cy="1503069"/>
          </a:xfrm>
          <a:prstGeom prst="rect">
            <a:avLst/>
          </a:prstGeom>
          <a:solidFill>
            <a:srgbClr val="FFFFFF">
              <a:alpha val="73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6" name="Rectangle 9"/>
          <p:cNvSpPr/>
          <p:nvPr/>
        </p:nvSpPr>
        <p:spPr>
          <a:xfrm>
            <a:off x="455634" y="1589401"/>
            <a:ext cx="3665782" cy="1503069"/>
          </a:xfrm>
          <a:prstGeom prst="rect">
            <a:avLst/>
          </a:prstGeom>
          <a:solidFill>
            <a:srgbClr val="FFFFFF">
              <a:alpha val="73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27" name="Picture 12" descr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094" y="1988525"/>
            <a:ext cx="819196" cy="81919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" name="Picture 13" descr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103581" y="3718759"/>
            <a:ext cx="781242" cy="781242"/>
          </a:xfrm>
          <a:prstGeom prst="rect">
            <a:avLst/>
          </a:prstGeom>
          <a:ln w="12700">
            <a:miter lim="400000"/>
          </a:ln>
        </p:spPr>
      </p:pic>
      <p:sp>
        <p:nvSpPr>
          <p:cNvPr id="529" name="TextBox 14"/>
          <p:cNvSpPr txBox="1"/>
          <p:nvPr/>
        </p:nvSpPr>
        <p:spPr>
          <a:xfrm>
            <a:off x="8799238" y="1725156"/>
            <a:ext cx="2938978" cy="1145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 b="1">
                <a:solidFill>
                  <a:srgbClr val="153259"/>
                </a:solidFill>
              </a:defRPr>
            </a:pPr>
            <a:r>
              <a:t>2 CAMPUSES</a:t>
            </a:r>
          </a:p>
          <a:p>
            <a:pPr>
              <a:defRPr>
                <a:solidFill>
                  <a:srgbClr val="153259"/>
                </a:solidFill>
              </a:defRPr>
            </a:pPr>
            <a:r>
              <a:t>GAITHERSBURG, MD [HQ] BOULDER, CO</a:t>
            </a:r>
          </a:p>
        </p:txBody>
      </p:sp>
      <p:sp>
        <p:nvSpPr>
          <p:cNvPr id="530" name="TextBox 15"/>
          <p:cNvSpPr txBox="1"/>
          <p:nvPr/>
        </p:nvSpPr>
        <p:spPr>
          <a:xfrm>
            <a:off x="2094042" y="3495549"/>
            <a:ext cx="1650806" cy="101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4000" b="1">
                <a:solidFill>
                  <a:srgbClr val="153259"/>
                </a:solidFill>
              </a:defRPr>
            </a:pPr>
            <a:r>
              <a:t>3,500+ </a:t>
            </a:r>
            <a:r>
              <a:rPr sz="2000" b="0"/>
              <a:t>ASSOCIATES</a:t>
            </a:r>
          </a:p>
        </p:txBody>
      </p:sp>
      <p:sp>
        <p:nvSpPr>
          <p:cNvPr id="531" name="TextBox 16"/>
          <p:cNvSpPr txBox="1"/>
          <p:nvPr/>
        </p:nvSpPr>
        <p:spPr>
          <a:xfrm>
            <a:off x="5683794" y="3403820"/>
            <a:ext cx="1909852" cy="1323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4000" b="1">
                <a:solidFill>
                  <a:srgbClr val="153259"/>
                </a:solidFill>
              </a:defRPr>
            </a:pPr>
            <a:r>
              <a:t>10 </a:t>
            </a:r>
          </a:p>
          <a:p>
            <a:pPr>
              <a:defRPr sz="2000">
                <a:solidFill>
                  <a:srgbClr val="153259"/>
                </a:solidFill>
              </a:defRPr>
            </a:pPr>
            <a:r>
              <a:t>COLLABORATIVE </a:t>
            </a:r>
          </a:p>
          <a:p>
            <a:pPr>
              <a:defRPr sz="2000">
                <a:solidFill>
                  <a:srgbClr val="153259"/>
                </a:solidFill>
              </a:defRPr>
            </a:pPr>
            <a:r>
              <a:t>INSTITUTES</a:t>
            </a:r>
          </a:p>
        </p:txBody>
      </p:sp>
      <p:sp>
        <p:nvSpPr>
          <p:cNvPr id="532" name="TextBox 17"/>
          <p:cNvSpPr txBox="1"/>
          <p:nvPr/>
        </p:nvSpPr>
        <p:spPr>
          <a:xfrm>
            <a:off x="5614870" y="1680959"/>
            <a:ext cx="1909852" cy="101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4000" b="1">
                <a:solidFill>
                  <a:srgbClr val="153259"/>
                </a:solidFill>
              </a:defRPr>
            </a:pPr>
            <a:r>
              <a:t>5 </a:t>
            </a:r>
          </a:p>
          <a:p>
            <a:pPr>
              <a:defRPr sz="2000">
                <a:solidFill>
                  <a:srgbClr val="153259"/>
                </a:solidFill>
              </a:defRPr>
            </a:pPr>
            <a:r>
              <a:t>NOBEL PRIZES</a:t>
            </a:r>
          </a:p>
        </p:txBody>
      </p:sp>
      <p:sp>
        <p:nvSpPr>
          <p:cNvPr id="533" name="TextBox 18"/>
          <p:cNvSpPr txBox="1"/>
          <p:nvPr/>
        </p:nvSpPr>
        <p:spPr>
          <a:xfrm>
            <a:off x="8935436" y="3371503"/>
            <a:ext cx="2493981" cy="1323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4000" b="1">
                <a:solidFill>
                  <a:srgbClr val="153259"/>
                </a:solidFill>
              </a:defRPr>
            </a:pPr>
            <a:r>
              <a:t>400+ </a:t>
            </a:r>
          </a:p>
          <a:p>
            <a:pPr>
              <a:defRPr sz="2000">
                <a:solidFill>
                  <a:srgbClr val="153259"/>
                </a:solidFill>
              </a:defRPr>
            </a:pPr>
            <a:r>
              <a:t>BUSINESSES USING </a:t>
            </a:r>
          </a:p>
          <a:p>
            <a:pPr>
              <a:defRPr sz="2000">
                <a:solidFill>
                  <a:srgbClr val="153259"/>
                </a:solidFill>
              </a:defRPr>
            </a:pPr>
            <a:r>
              <a:t>NIST FACILITIES</a:t>
            </a:r>
          </a:p>
        </p:txBody>
      </p:sp>
      <p:pic>
        <p:nvPicPr>
          <p:cNvPr id="534" name="Picture 19" descr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399" y="1753654"/>
            <a:ext cx="860898" cy="860897"/>
          </a:xfrm>
          <a:prstGeom prst="rect">
            <a:avLst/>
          </a:prstGeom>
          <a:ln w="12700">
            <a:miter lim="400000"/>
          </a:ln>
        </p:spPr>
      </p:pic>
      <p:pic>
        <p:nvPicPr>
          <p:cNvPr id="535" name="Picture 20" descr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399" y="3495549"/>
            <a:ext cx="814712" cy="814712"/>
          </a:xfrm>
          <a:prstGeom prst="rect">
            <a:avLst/>
          </a:prstGeom>
          <a:ln w="12700">
            <a:miter lim="400000"/>
          </a:ln>
        </p:spPr>
      </p:pic>
      <p:pic>
        <p:nvPicPr>
          <p:cNvPr id="536" name="Picture 21" descr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4042" y="3581772"/>
            <a:ext cx="967533" cy="967533"/>
          </a:xfrm>
          <a:prstGeom prst="rect">
            <a:avLst/>
          </a:prstGeom>
          <a:ln w="12700">
            <a:miter lim="400000"/>
          </a:ln>
        </p:spPr>
      </p:pic>
      <p:pic>
        <p:nvPicPr>
          <p:cNvPr id="537" name="Picture 22" descr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6497" y="1841361"/>
            <a:ext cx="843320" cy="843320"/>
          </a:xfrm>
          <a:prstGeom prst="rect">
            <a:avLst/>
          </a:prstGeom>
          <a:ln w="12700">
            <a:miter lim="400000"/>
          </a:ln>
        </p:spPr>
      </p:pic>
      <p:sp>
        <p:nvSpPr>
          <p:cNvPr id="538" name="TextBox 23"/>
          <p:cNvSpPr txBox="1"/>
          <p:nvPr/>
        </p:nvSpPr>
        <p:spPr>
          <a:xfrm>
            <a:off x="2000530" y="1624482"/>
            <a:ext cx="2169791" cy="1323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4000" b="1">
                <a:solidFill>
                  <a:srgbClr val="153259"/>
                </a:solidFill>
              </a:defRPr>
            </a:pPr>
            <a:r>
              <a:t>3,400+ </a:t>
            </a:r>
          </a:p>
          <a:p>
            <a:pPr>
              <a:defRPr sz="2000">
                <a:solidFill>
                  <a:srgbClr val="153259"/>
                </a:solidFill>
              </a:defRPr>
            </a:pPr>
            <a:r>
              <a:t>FEDERAL</a:t>
            </a:r>
          </a:p>
          <a:p>
            <a:pPr>
              <a:defRPr sz="2000">
                <a:solidFill>
                  <a:srgbClr val="153259"/>
                </a:solidFill>
              </a:defRPr>
            </a:pPr>
            <a:r>
              <a:t>EMPLOYEES</a:t>
            </a:r>
          </a:p>
        </p:txBody>
      </p:sp>
      <p:sp>
        <p:nvSpPr>
          <p:cNvPr id="539" name="Rectangle 24"/>
          <p:cNvSpPr/>
          <p:nvPr/>
        </p:nvSpPr>
        <p:spPr>
          <a:xfrm>
            <a:off x="455634" y="4971074"/>
            <a:ext cx="3665782" cy="1503069"/>
          </a:xfrm>
          <a:prstGeom prst="rect">
            <a:avLst/>
          </a:prstGeom>
          <a:solidFill>
            <a:srgbClr val="FFFFFF">
              <a:alpha val="73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153259"/>
                </a:solidFill>
              </a:defRPr>
            </a:pPr>
            <a:endParaRPr/>
          </a:p>
        </p:txBody>
      </p:sp>
      <p:sp>
        <p:nvSpPr>
          <p:cNvPr id="540" name="Rectangle 27"/>
          <p:cNvSpPr txBox="1"/>
          <p:nvPr/>
        </p:nvSpPr>
        <p:spPr>
          <a:xfrm>
            <a:off x="1934393" y="5181034"/>
            <a:ext cx="2133122" cy="1125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defRPr>
                <a:solidFill>
                  <a:srgbClr val="153259"/>
                </a:solidFill>
              </a:defRPr>
            </a:lvl1pPr>
          </a:lstStyle>
          <a:p>
            <a:r>
              <a:t>NATIONAL OFFICE COORDINATING 14 MANUFACTURING INSTITUTES </a:t>
            </a:r>
          </a:p>
        </p:txBody>
      </p:sp>
      <p:sp>
        <p:nvSpPr>
          <p:cNvPr id="541" name="Rectangle 28"/>
          <p:cNvSpPr txBox="1"/>
          <p:nvPr/>
        </p:nvSpPr>
        <p:spPr>
          <a:xfrm>
            <a:off x="5436148" y="4937804"/>
            <a:ext cx="2507227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600" b="1">
                <a:solidFill>
                  <a:srgbClr val="153259"/>
                </a:solidFill>
              </a:defRPr>
            </a:pPr>
            <a:r>
              <a:t>51 </a:t>
            </a:r>
          </a:p>
          <a:p>
            <a:pPr>
              <a:defRPr>
                <a:solidFill>
                  <a:srgbClr val="153259"/>
                </a:solidFill>
              </a:defRPr>
            </a:pPr>
            <a:r>
              <a:t>MANUFACTURING EXTENSION PARTNERSHIP CENTERS</a:t>
            </a:r>
          </a:p>
        </p:txBody>
      </p:sp>
      <p:sp>
        <p:nvSpPr>
          <p:cNvPr id="542" name="Rectangle 29"/>
          <p:cNvSpPr txBox="1"/>
          <p:nvPr/>
        </p:nvSpPr>
        <p:spPr>
          <a:xfrm>
            <a:off x="9130173" y="5242033"/>
            <a:ext cx="2507227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153259"/>
                </a:solidFill>
              </a:defRPr>
            </a:lvl1pPr>
          </a:lstStyle>
          <a:p>
            <a:r>
              <a:t>U.S. BALDRIGE PERFORMANCE EXCELLENCE PROGRAM</a:t>
            </a:r>
          </a:p>
        </p:txBody>
      </p:sp>
      <p:pic>
        <p:nvPicPr>
          <p:cNvPr id="543" name="Picture 30" descr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004" y="5420326"/>
            <a:ext cx="1190545" cy="680133"/>
          </a:xfrm>
          <a:prstGeom prst="rect">
            <a:avLst/>
          </a:prstGeom>
          <a:ln w="12700">
            <a:miter lim="400000"/>
          </a:ln>
        </p:spPr>
      </p:pic>
      <p:pic>
        <p:nvPicPr>
          <p:cNvPr id="544" name="Picture 31" descr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1143" y="5207468"/>
            <a:ext cx="843320" cy="843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5" name="Picture 32" descr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3446" y="5242033"/>
            <a:ext cx="967533" cy="967533"/>
          </a:xfrm>
          <a:prstGeom prst="rect">
            <a:avLst/>
          </a:prstGeom>
          <a:ln w="12700">
            <a:miter lim="400000"/>
          </a:ln>
        </p:spPr>
      </p:pic>
      <p:sp>
        <p:nvSpPr>
          <p:cNvPr id="546" name="TextBox 40"/>
          <p:cNvSpPr txBox="1"/>
          <p:nvPr/>
        </p:nvSpPr>
        <p:spPr>
          <a:xfrm>
            <a:off x="1" y="204498"/>
            <a:ext cx="12192001" cy="1209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7200">
                <a:solidFill>
                  <a:srgbClr val="FFFFFF"/>
                </a:solidFill>
              </a:defRPr>
            </a:lvl1pPr>
          </a:lstStyle>
          <a:p>
            <a:r>
              <a:t>NIST AT A GLANCE</a:t>
            </a:r>
          </a:p>
        </p:txBody>
      </p:sp>
      <p:sp>
        <p:nvSpPr>
          <p:cNvPr id="5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" y="0"/>
            <a:ext cx="12195656" cy="5737886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Title Text"/>
          <p:cNvSpPr txBox="1">
            <a:spLocks noGrp="1"/>
          </p:cNvSpPr>
          <p:nvPr>
            <p:ph type="title"/>
          </p:nvPr>
        </p:nvSpPr>
        <p:spPr>
          <a:xfrm>
            <a:off x="497840" y="1253809"/>
            <a:ext cx="10515601" cy="132556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36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05" y="5590111"/>
            <a:ext cx="12192002" cy="1267888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traight Connector 12"/>
          <p:cNvSpPr/>
          <p:nvPr/>
        </p:nvSpPr>
        <p:spPr>
          <a:xfrm>
            <a:off x="-1" y="5590111"/>
            <a:ext cx="12186199" cy="1"/>
          </a:xfrm>
          <a:prstGeom prst="line">
            <a:avLst/>
          </a:prstGeom>
          <a:ln w="25400">
            <a:solidFill>
              <a:srgbClr val="27549C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949183" y="5688429"/>
            <a:ext cx="4157473" cy="1029365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9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617" y="6004119"/>
            <a:ext cx="3973068" cy="524745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19252" y="1957037"/>
            <a:ext cx="10753495" cy="1143001"/>
          </a:xfrm>
          <a:prstGeom prst="rect">
            <a:avLst/>
          </a:prstGeom>
        </p:spPr>
        <p:txBody>
          <a:bodyPr/>
          <a:lstStyle>
            <a:lvl1pPr>
              <a:lnSpc>
                <a:spcPct val="81000"/>
              </a:lnSpc>
            </a:lvl1pPr>
            <a:lvl2pPr>
              <a:lnSpc>
                <a:spcPct val="81000"/>
              </a:lnSpc>
            </a:lvl2pPr>
            <a:lvl3pPr>
              <a:lnSpc>
                <a:spcPct val="81000"/>
              </a:lnSpc>
            </a:lvl3pPr>
            <a:lvl4pPr>
              <a:lnSpc>
                <a:spcPct val="81000"/>
              </a:lnSpc>
            </a:lvl4pPr>
            <a:lvl5pPr>
              <a:lnSpc>
                <a:spcPct val="81000"/>
              </a:lnSpc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55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792" y="3790710"/>
            <a:ext cx="3895665" cy="2502514"/>
          </a:xfrm>
          <a:prstGeom prst="rect">
            <a:avLst/>
          </a:prstGeom>
          <a:ln w="12700">
            <a:miter lim="400000"/>
          </a:ln>
        </p:spPr>
      </p:pic>
      <p:sp>
        <p:nvSpPr>
          <p:cNvPr id="556" name="Rectangle 8"/>
          <p:cNvSpPr/>
          <p:nvPr/>
        </p:nvSpPr>
        <p:spPr>
          <a:xfrm>
            <a:off x="-1" y="3790710"/>
            <a:ext cx="3916876" cy="249054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59" name="Rectangle 9"/>
          <p:cNvGrpSpPr/>
          <p:nvPr/>
        </p:nvGrpSpPr>
        <p:grpSpPr>
          <a:xfrm>
            <a:off x="8275125" y="3790710"/>
            <a:ext cx="3916875" cy="2490549"/>
            <a:chOff x="0" y="0"/>
            <a:chExt cx="3916874" cy="2490547"/>
          </a:xfrm>
        </p:grpSpPr>
        <p:sp>
          <p:nvSpPr>
            <p:cNvPr id="557" name="Rectangle"/>
            <p:cNvSpPr/>
            <p:nvPr/>
          </p:nvSpPr>
          <p:spPr>
            <a:xfrm>
              <a:off x="-1" y="0"/>
              <a:ext cx="3916876" cy="2490548"/>
            </a:xfrm>
            <a:prstGeom prst="rect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8" name="a"/>
            <p:cNvSpPr txBox="1"/>
            <p:nvPr/>
          </p:nvSpPr>
          <p:spPr>
            <a:xfrm>
              <a:off x="-1" y="1059853"/>
              <a:ext cx="39168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a</a:t>
              </a:r>
            </a:p>
          </p:txBody>
        </p:sp>
      </p:grpSp>
      <p:pic>
        <p:nvPicPr>
          <p:cNvPr id="560" name="Picture 10" descr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  <a:ln w="12700">
            <a:miter lim="400000"/>
          </a:ln>
        </p:spPr>
      </p:pic>
      <p:pic>
        <p:nvPicPr>
          <p:cNvPr id="561" name="Picture 12" descr="Picture 12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10696074" y="508221"/>
            <a:ext cx="1119416" cy="295402"/>
          </a:xfrm>
          <a:prstGeom prst="rect">
            <a:avLst/>
          </a:prstGeom>
          <a:ln w="12700">
            <a:miter lim="400000"/>
          </a:ln>
        </p:spPr>
      </p:pic>
      <p:sp>
        <p:nvSpPr>
          <p:cNvPr id="562" name="Title Text"/>
          <p:cNvSpPr txBox="1">
            <a:spLocks noGrp="1"/>
          </p:cNvSpPr>
          <p:nvPr>
            <p:ph type="title"/>
          </p:nvPr>
        </p:nvSpPr>
        <p:spPr>
          <a:xfrm>
            <a:off x="573795" y="-10747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4400" b="0"/>
            </a:lvl1pPr>
          </a:lstStyle>
          <a:p>
            <a:r>
              <a:t>Title Text</a:t>
            </a:r>
          </a:p>
        </p:txBody>
      </p:sp>
      <p:sp>
        <p:nvSpPr>
          <p:cNvPr id="5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Picture 22" descr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  <a:ln w="12700">
            <a:miter lim="400000"/>
          </a:ln>
        </p:spPr>
      </p:pic>
      <p:pic>
        <p:nvPicPr>
          <p:cNvPr id="571" name="Picture 24" descr="Picture 24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1"/>
            <a:ext cx="1119416" cy="295402"/>
          </a:xfrm>
          <a:prstGeom prst="rect">
            <a:avLst/>
          </a:prstGeom>
          <a:ln w="12700">
            <a:miter lim="400000"/>
          </a:ln>
        </p:spPr>
      </p:pic>
      <p:sp>
        <p:nvSpPr>
          <p:cNvPr id="572" name="Elbow Connector 6"/>
          <p:cNvSpPr/>
          <p:nvPr/>
        </p:nvSpPr>
        <p:spPr>
          <a:xfrm rot="5400000" flipH="1" flipV="1">
            <a:off x="6041183" y="-204667"/>
            <a:ext cx="228601" cy="7493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1200" y="21600"/>
                </a:lnTo>
              </a:path>
            </a:pathLst>
          </a:custGeom>
          <a:ln w="1905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73" name="TextBox 7"/>
          <p:cNvSpPr txBox="1"/>
          <p:nvPr/>
        </p:nvSpPr>
        <p:spPr>
          <a:xfrm>
            <a:off x="1607616" y="1269868"/>
            <a:ext cx="2934918" cy="351791"/>
          </a:xfrm>
          <a:prstGeom prst="rect">
            <a:avLst/>
          </a:prstGeom>
          <a:ln w="1905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 defTabSz="457200">
              <a:spcBef>
                <a:spcPts val="600"/>
              </a:spcBef>
              <a:defRPr sz="1600" b="1"/>
            </a:lvl1pPr>
          </a:lstStyle>
          <a:p>
            <a:r>
              <a:t>Chief of Staff</a:t>
            </a:r>
          </a:p>
        </p:txBody>
      </p:sp>
      <p:sp>
        <p:nvSpPr>
          <p:cNvPr id="574" name="TextBox 5"/>
          <p:cNvSpPr txBox="1"/>
          <p:nvPr/>
        </p:nvSpPr>
        <p:spPr>
          <a:xfrm>
            <a:off x="1048785" y="3623862"/>
            <a:ext cx="2651761" cy="351791"/>
          </a:xfrm>
          <a:prstGeom prst="rect">
            <a:avLst/>
          </a:prstGeom>
          <a:solidFill>
            <a:srgbClr val="FFFFFF"/>
          </a:solidFill>
          <a:ln w="19050">
            <a:solidFill>
              <a:srgbClr val="0F294A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 defTabSz="457200">
              <a:defRPr sz="1600" b="1"/>
            </a:lvl1pPr>
          </a:lstStyle>
          <a:p>
            <a:r>
              <a:t>Laboratory Programs </a:t>
            </a:r>
          </a:p>
        </p:txBody>
      </p:sp>
      <p:sp>
        <p:nvSpPr>
          <p:cNvPr id="575" name="TextBox 6"/>
          <p:cNvSpPr txBox="1"/>
          <p:nvPr/>
        </p:nvSpPr>
        <p:spPr>
          <a:xfrm>
            <a:off x="8542307" y="3623862"/>
            <a:ext cx="2651761" cy="351791"/>
          </a:xfrm>
          <a:prstGeom prst="rect">
            <a:avLst/>
          </a:prstGeom>
          <a:solidFill>
            <a:srgbClr val="FFFFFF"/>
          </a:solidFill>
          <a:ln w="19050">
            <a:solidFill>
              <a:srgbClr val="0F294A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 defTabSz="457200">
              <a:defRPr sz="1600" b="1"/>
            </a:pPr>
            <a:r>
              <a:t>Management Resources</a:t>
            </a:r>
            <a:r>
              <a:rPr b="0"/>
              <a:t> </a:t>
            </a:r>
          </a:p>
        </p:txBody>
      </p:sp>
      <p:sp>
        <p:nvSpPr>
          <p:cNvPr id="576" name="TextBox 28"/>
          <p:cNvSpPr txBox="1"/>
          <p:nvPr/>
        </p:nvSpPr>
        <p:spPr>
          <a:xfrm>
            <a:off x="1261635" y="5570601"/>
            <a:ext cx="2032507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 b="1"/>
            </a:pPr>
            <a:r>
              <a:t>Jim Olthoff</a:t>
            </a:r>
          </a:p>
          <a:p>
            <a:pPr algn="ctr">
              <a:defRPr sz="1400"/>
            </a:pPr>
            <a:r>
              <a:t>Associate Director </a:t>
            </a:r>
          </a:p>
          <a:p>
            <a:pPr algn="ctr">
              <a:defRPr sz="1400"/>
            </a:pPr>
            <a:r>
              <a:t>for Laboratory Programs (Acting)</a:t>
            </a:r>
          </a:p>
        </p:txBody>
      </p:sp>
      <p:pic>
        <p:nvPicPr>
          <p:cNvPr id="577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960" y="4107562"/>
            <a:ext cx="1351459" cy="1463041"/>
          </a:xfrm>
          <a:prstGeom prst="rect">
            <a:avLst/>
          </a:prstGeom>
          <a:ln w="12700">
            <a:miter lim="400000"/>
          </a:ln>
        </p:spPr>
      </p:pic>
      <p:sp>
        <p:nvSpPr>
          <p:cNvPr id="578" name="TextBox 30"/>
          <p:cNvSpPr txBox="1"/>
          <p:nvPr/>
        </p:nvSpPr>
        <p:spPr>
          <a:xfrm>
            <a:off x="4716328" y="5570601"/>
            <a:ext cx="2912534" cy="73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 b="1"/>
            </a:pPr>
            <a:r>
              <a:t>Phillip Singerman</a:t>
            </a:r>
          </a:p>
          <a:p>
            <a:pPr algn="ctr">
              <a:defRPr sz="1400"/>
            </a:pPr>
            <a:r>
              <a:t>Associate Director </a:t>
            </a:r>
          </a:p>
          <a:p>
            <a:pPr algn="ctr">
              <a:defRPr sz="1400"/>
            </a:pPr>
            <a:r>
              <a:t>for Innovation and Industry Services</a:t>
            </a:r>
          </a:p>
        </p:txBody>
      </p:sp>
      <p:sp>
        <p:nvSpPr>
          <p:cNvPr id="579" name="TextBox 32"/>
          <p:cNvSpPr txBox="1"/>
          <p:nvPr/>
        </p:nvSpPr>
        <p:spPr>
          <a:xfrm>
            <a:off x="8894961" y="5570601"/>
            <a:ext cx="2264974" cy="73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 b="1"/>
            </a:pPr>
            <a:r>
              <a:t>Del Brockett</a:t>
            </a:r>
          </a:p>
          <a:p>
            <a:pPr algn="ctr">
              <a:defRPr sz="1400"/>
            </a:pPr>
            <a:r>
              <a:t>Associate Director </a:t>
            </a:r>
          </a:p>
          <a:p>
            <a:pPr algn="ctr">
              <a:defRPr sz="1400"/>
            </a:pPr>
            <a:r>
              <a:t>for Management Resources</a:t>
            </a:r>
          </a:p>
        </p:txBody>
      </p:sp>
      <p:sp>
        <p:nvSpPr>
          <p:cNvPr id="580" name="Straight Connector 14"/>
          <p:cNvSpPr/>
          <p:nvPr/>
        </p:nvSpPr>
        <p:spPr>
          <a:xfrm flipV="1">
            <a:off x="4527521" y="1397167"/>
            <a:ext cx="673944" cy="7389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81" name="Straight Connector 15"/>
          <p:cNvSpPr/>
          <p:nvPr/>
        </p:nvSpPr>
        <p:spPr>
          <a:xfrm flipH="1">
            <a:off x="6155483" y="1589222"/>
            <a:ext cx="1" cy="2040991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82" name="TextBox 30"/>
          <p:cNvSpPr txBox="1"/>
          <p:nvPr/>
        </p:nvSpPr>
        <p:spPr>
          <a:xfrm>
            <a:off x="6914674" y="2033443"/>
            <a:ext cx="2912534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/>
            </a:pPr>
            <a:r>
              <a:t>Walter Copan</a:t>
            </a:r>
          </a:p>
          <a:p>
            <a:pPr>
              <a:defRPr sz="1400"/>
            </a:pPr>
            <a:r>
              <a:t>Under Secretary of Commerce for Standards and Technology, and </a:t>
            </a:r>
          </a:p>
          <a:p>
            <a:pPr>
              <a:defRPr sz="1400"/>
            </a:pPr>
            <a:r>
              <a:t>NIST Director</a:t>
            </a:r>
          </a:p>
        </p:txBody>
      </p:sp>
      <p:pic>
        <p:nvPicPr>
          <p:cNvPr id="583" name="Picture 17" descr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9904" y="4099938"/>
            <a:ext cx="1201146" cy="1478290"/>
          </a:xfrm>
          <a:prstGeom prst="rect">
            <a:avLst/>
          </a:prstGeom>
          <a:ln w="12700">
            <a:miter lim="400000"/>
          </a:ln>
        </p:spPr>
      </p:pic>
      <p:sp>
        <p:nvSpPr>
          <p:cNvPr id="584" name="TextBox 18"/>
          <p:cNvSpPr txBox="1"/>
          <p:nvPr/>
        </p:nvSpPr>
        <p:spPr>
          <a:xfrm>
            <a:off x="5031335" y="1250668"/>
            <a:ext cx="2248299" cy="351791"/>
          </a:xfrm>
          <a:prstGeom prst="rect">
            <a:avLst/>
          </a:prstGeom>
          <a:solidFill>
            <a:srgbClr val="FFFFFF"/>
          </a:solidFill>
          <a:ln w="19050">
            <a:solidFill>
              <a:srgbClr val="0F294A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600" b="1"/>
            </a:lvl1pPr>
          </a:lstStyle>
          <a:p>
            <a:r>
              <a:t>Director</a:t>
            </a:r>
          </a:p>
        </p:txBody>
      </p:sp>
      <p:pic>
        <p:nvPicPr>
          <p:cNvPr id="585" name="Picture 19" descr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5769" y="1705110"/>
            <a:ext cx="1477448" cy="1610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586" name="Picture 20" descr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4675" y="4095191"/>
            <a:ext cx="1186428" cy="1483036"/>
          </a:xfrm>
          <a:prstGeom prst="rect">
            <a:avLst/>
          </a:prstGeom>
          <a:ln w="12700">
            <a:miter lim="400000"/>
          </a:ln>
        </p:spPr>
      </p:pic>
      <p:sp>
        <p:nvSpPr>
          <p:cNvPr id="587" name="TextBox 4"/>
          <p:cNvSpPr txBox="1"/>
          <p:nvPr/>
        </p:nvSpPr>
        <p:spPr>
          <a:xfrm>
            <a:off x="4336422" y="3643200"/>
            <a:ext cx="3570009" cy="351791"/>
          </a:xfrm>
          <a:prstGeom prst="rect">
            <a:avLst/>
          </a:prstGeom>
          <a:solidFill>
            <a:srgbClr val="FFFFFF"/>
          </a:solidFill>
          <a:ln w="19050">
            <a:solidFill>
              <a:srgbClr val="0F294A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 defTabSz="457200">
              <a:defRPr sz="1600" b="1"/>
            </a:lvl1pPr>
          </a:lstStyle>
          <a:p>
            <a:r>
              <a:t>Innovation and Industry Services</a:t>
            </a:r>
          </a:p>
        </p:txBody>
      </p:sp>
      <p:sp>
        <p:nvSpPr>
          <p:cNvPr id="588" name="Title Text"/>
          <p:cNvSpPr txBox="1">
            <a:spLocks noGrp="1"/>
          </p:cNvSpPr>
          <p:nvPr>
            <p:ph type="title"/>
          </p:nvPr>
        </p:nvSpPr>
        <p:spPr>
          <a:xfrm>
            <a:off x="573795" y="-10747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4400" b="0"/>
            </a:lvl1pPr>
          </a:lstStyle>
          <a:p>
            <a:r>
              <a:t>Title Text</a:t>
            </a:r>
          </a:p>
        </p:txBody>
      </p:sp>
      <p:pic>
        <p:nvPicPr>
          <p:cNvPr id="589" name="Picture 26" descr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4912" y="1770201"/>
            <a:ext cx="1520899" cy="1520899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TextBox 30"/>
          <p:cNvSpPr txBox="1"/>
          <p:nvPr/>
        </p:nvSpPr>
        <p:spPr>
          <a:xfrm>
            <a:off x="216690" y="2081104"/>
            <a:ext cx="1664188" cy="73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1400" b="1"/>
            </a:pPr>
            <a:r>
              <a:t>Kevin Kimball</a:t>
            </a:r>
          </a:p>
          <a:p>
            <a:pPr algn="r">
              <a:defRPr sz="1400"/>
            </a:pPr>
            <a:r>
              <a:t>Chief of Staff </a:t>
            </a:r>
          </a:p>
          <a:p>
            <a:pPr algn="r">
              <a:defRPr sz="1400"/>
            </a:pPr>
            <a:r>
              <a:t>NIST </a:t>
            </a:r>
          </a:p>
        </p:txBody>
      </p:sp>
      <p:sp>
        <p:nvSpPr>
          <p:cNvPr id="5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  <a:ln w="12700">
            <a:miter lim="400000"/>
          </a:ln>
        </p:spPr>
      </p:pic>
      <p:sp>
        <p:nvSpPr>
          <p:cNvPr id="599" name="Title 1"/>
          <p:cNvSpPr txBox="1"/>
          <p:nvPr/>
        </p:nvSpPr>
        <p:spPr>
          <a:xfrm>
            <a:off x="574040" y="238654"/>
            <a:ext cx="10515601" cy="77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ct val="90000"/>
              </a:lnSpc>
              <a:defRPr sz="4400">
                <a:solidFill>
                  <a:srgbClr val="FFFFFF"/>
                </a:solidFill>
              </a:defRPr>
            </a:lvl1pPr>
          </a:lstStyle>
          <a:p>
            <a:r>
              <a:t>NIST Joint Institute and Center Locations</a:t>
            </a:r>
          </a:p>
        </p:txBody>
      </p:sp>
      <p:pic>
        <p:nvPicPr>
          <p:cNvPr id="600" name="Picture 15" descr="Picture 15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1"/>
            <a:ext cx="1119416" cy="295402"/>
          </a:xfrm>
          <a:prstGeom prst="rect">
            <a:avLst/>
          </a:prstGeom>
          <a:ln w="12700">
            <a:miter lim="400000"/>
          </a:ln>
        </p:spPr>
      </p:pic>
      <p:sp>
        <p:nvSpPr>
          <p:cNvPr id="601" name="TextBox 2"/>
          <p:cNvSpPr txBox="1"/>
          <p:nvPr/>
        </p:nvSpPr>
        <p:spPr>
          <a:xfrm>
            <a:off x="3862056" y="2793863"/>
            <a:ext cx="239714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Construction (CRF)</a:t>
            </a:r>
            <a:endParaRPr sz="1100"/>
          </a:p>
          <a:p>
            <a:pPr>
              <a:defRPr sz="2000" b="1">
                <a:solidFill>
                  <a:srgbClr val="FFFFFF"/>
                </a:solidFill>
              </a:defRPr>
            </a:pPr>
            <a:r>
              <a:t>$319 Million</a:t>
            </a:r>
          </a:p>
        </p:txBody>
      </p:sp>
      <p:sp>
        <p:nvSpPr>
          <p:cNvPr id="602" name="TextBox 2"/>
          <p:cNvSpPr txBox="1"/>
          <p:nvPr/>
        </p:nvSpPr>
        <p:spPr>
          <a:xfrm>
            <a:off x="6356593" y="3686323"/>
            <a:ext cx="2164091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Laboratory Research (STRS) </a:t>
            </a:r>
            <a:r>
              <a:rPr b="1"/>
              <a:t>$724.5 Million</a:t>
            </a:r>
          </a:p>
        </p:txBody>
      </p:sp>
      <p:pic>
        <p:nvPicPr>
          <p:cNvPr id="603" name="Picture 16" descr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4" y="1090622"/>
            <a:ext cx="9348401" cy="5780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604" name="Picture 17" descr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727" y="1416189"/>
            <a:ext cx="8623760" cy="485447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07" name="Group 26"/>
          <p:cNvGrpSpPr/>
          <p:nvPr/>
        </p:nvGrpSpPr>
        <p:grpSpPr>
          <a:xfrm>
            <a:off x="9386496" y="1161625"/>
            <a:ext cx="1827652" cy="504471"/>
            <a:chOff x="0" y="0"/>
            <a:chExt cx="1827651" cy="504469"/>
          </a:xfrm>
        </p:grpSpPr>
        <p:pic>
          <p:nvPicPr>
            <p:cNvPr id="605" name="Graphic 108" descr="Graphic 10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52902" y="0"/>
              <a:ext cx="374750" cy="504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6" name="TextBox 28"/>
            <p:cNvSpPr txBox="1"/>
            <p:nvPr/>
          </p:nvSpPr>
          <p:spPr>
            <a:xfrm>
              <a:off x="-1" y="33137"/>
              <a:ext cx="1317863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 b="1"/>
              </a:lvl1pPr>
            </a:lstStyle>
            <a:p>
              <a:r>
                <a:t>NIST Campuses</a:t>
              </a:r>
            </a:p>
          </p:txBody>
        </p:sp>
      </p:grpSp>
      <p:grpSp>
        <p:nvGrpSpPr>
          <p:cNvPr id="610" name="Group 29"/>
          <p:cNvGrpSpPr/>
          <p:nvPr/>
        </p:nvGrpSpPr>
        <p:grpSpPr>
          <a:xfrm>
            <a:off x="9386496" y="1784589"/>
            <a:ext cx="2530035" cy="533288"/>
            <a:chOff x="0" y="0"/>
            <a:chExt cx="2530034" cy="533287"/>
          </a:xfrm>
        </p:grpSpPr>
        <p:pic>
          <p:nvPicPr>
            <p:cNvPr id="608" name="Graphic 102" descr="Graphic 10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30069" y="0"/>
              <a:ext cx="399966" cy="5332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9" name="TextBox 31"/>
            <p:cNvSpPr txBox="1"/>
            <p:nvPr/>
          </p:nvSpPr>
          <p:spPr>
            <a:xfrm>
              <a:off x="0" y="214112"/>
              <a:ext cx="210916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 b="1"/>
              </a:lvl1pPr>
            </a:lstStyle>
            <a:p>
              <a:r>
                <a:t>Joint Institutes and Centers</a:t>
              </a:r>
            </a:p>
          </p:txBody>
        </p:sp>
      </p:grpSp>
      <p:grpSp>
        <p:nvGrpSpPr>
          <p:cNvPr id="613" name="Group 32"/>
          <p:cNvGrpSpPr/>
          <p:nvPr/>
        </p:nvGrpSpPr>
        <p:grpSpPr>
          <a:xfrm>
            <a:off x="9386496" y="5555019"/>
            <a:ext cx="2496883" cy="533288"/>
            <a:chOff x="0" y="0"/>
            <a:chExt cx="2496881" cy="533287"/>
          </a:xfrm>
        </p:grpSpPr>
        <p:pic>
          <p:nvPicPr>
            <p:cNvPr id="611" name="Graphic 109" descr="Graphic 10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96916" y="0"/>
              <a:ext cx="399966" cy="5332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2" name="TextBox 34"/>
            <p:cNvSpPr txBox="1"/>
            <p:nvPr/>
          </p:nvSpPr>
          <p:spPr>
            <a:xfrm>
              <a:off x="0" y="129396"/>
              <a:ext cx="2034156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 b="1"/>
              </a:lvl1pPr>
            </a:lstStyle>
            <a:p>
              <a:r>
                <a:t>NIST Centers of Excellence</a:t>
              </a:r>
            </a:p>
          </p:txBody>
        </p:sp>
      </p:grpSp>
      <p:grpSp>
        <p:nvGrpSpPr>
          <p:cNvPr id="616" name="Group 35"/>
          <p:cNvGrpSpPr/>
          <p:nvPr/>
        </p:nvGrpSpPr>
        <p:grpSpPr>
          <a:xfrm>
            <a:off x="7466568" y="2282244"/>
            <a:ext cx="4492861" cy="1198005"/>
            <a:chOff x="0" y="0"/>
            <a:chExt cx="4492859" cy="1198003"/>
          </a:xfrm>
        </p:grpSpPr>
        <p:pic>
          <p:nvPicPr>
            <p:cNvPr id="614" name="Graphic 111" descr="Graphic 1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" y="664716"/>
              <a:ext cx="399966" cy="5332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5" name="Rectangle 37"/>
            <p:cNvSpPr txBox="1"/>
            <p:nvPr/>
          </p:nvSpPr>
          <p:spPr>
            <a:xfrm>
              <a:off x="1919927" y="-1"/>
              <a:ext cx="2572933" cy="458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70000"/>
                </a:lnSpc>
                <a:defRPr sz="1400"/>
              </a:lvl1pPr>
            </a:lstStyle>
            <a:p>
              <a:r>
                <a:t>National Cybersecurity Center of Excellence</a:t>
              </a:r>
            </a:p>
          </p:txBody>
        </p:sp>
      </p:grpSp>
      <p:grpSp>
        <p:nvGrpSpPr>
          <p:cNvPr id="619" name="Group 38"/>
          <p:cNvGrpSpPr/>
          <p:nvPr/>
        </p:nvGrpSpPr>
        <p:grpSpPr>
          <a:xfrm>
            <a:off x="7704335" y="2660284"/>
            <a:ext cx="4255094" cy="878207"/>
            <a:chOff x="0" y="0"/>
            <a:chExt cx="4255093" cy="878206"/>
          </a:xfrm>
        </p:grpSpPr>
        <p:pic>
          <p:nvPicPr>
            <p:cNvPr id="617" name="Graphic 110" descr="Graphic 1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" y="344918"/>
              <a:ext cx="399966" cy="5332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8" name="Rectangle 40"/>
            <p:cNvSpPr txBox="1"/>
            <p:nvPr/>
          </p:nvSpPr>
          <p:spPr>
            <a:xfrm>
              <a:off x="1682160" y="-1"/>
              <a:ext cx="2572933" cy="458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70000"/>
                </a:lnSpc>
                <a:defRPr sz="1400"/>
              </a:lvl1pPr>
            </a:lstStyle>
            <a:p>
              <a:r>
                <a:t>Institute for Bioscience &amp; Biotechnology Research</a:t>
              </a:r>
            </a:p>
          </p:txBody>
        </p:sp>
      </p:grpSp>
      <p:grpSp>
        <p:nvGrpSpPr>
          <p:cNvPr id="622" name="Group 41"/>
          <p:cNvGrpSpPr/>
          <p:nvPr/>
        </p:nvGrpSpPr>
        <p:grpSpPr>
          <a:xfrm>
            <a:off x="7089312" y="3961824"/>
            <a:ext cx="5470060" cy="776401"/>
            <a:chOff x="0" y="0"/>
            <a:chExt cx="5470058" cy="776400"/>
          </a:xfrm>
        </p:grpSpPr>
        <p:pic>
          <p:nvPicPr>
            <p:cNvPr id="620" name="Graphic 98" descr="Graphic 9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243112"/>
              <a:ext cx="399966" cy="5332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21" name="Rectangle 43"/>
            <p:cNvSpPr txBox="1"/>
            <p:nvPr/>
          </p:nvSpPr>
          <p:spPr>
            <a:xfrm>
              <a:off x="2297184" y="0"/>
              <a:ext cx="3172875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70000"/>
                </a:lnSpc>
                <a:defRPr sz="1400"/>
              </a:lvl1pPr>
            </a:lstStyle>
            <a:p>
              <a:r>
                <a:t>Hollings Marine Laboratory</a:t>
              </a:r>
            </a:p>
          </p:txBody>
        </p:sp>
      </p:grpSp>
      <p:grpSp>
        <p:nvGrpSpPr>
          <p:cNvPr id="625" name="Group 44"/>
          <p:cNvGrpSpPr/>
          <p:nvPr/>
        </p:nvGrpSpPr>
        <p:grpSpPr>
          <a:xfrm>
            <a:off x="8233589" y="2664790"/>
            <a:ext cx="4283766" cy="1843653"/>
            <a:chOff x="0" y="0"/>
            <a:chExt cx="4283765" cy="1843652"/>
          </a:xfrm>
        </p:grpSpPr>
        <p:pic>
          <p:nvPicPr>
            <p:cNvPr id="623" name="Graphic 101" descr="Graphic 10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399966" cy="5332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24" name="Rectangle 46"/>
            <p:cNvSpPr txBox="1"/>
            <p:nvPr/>
          </p:nvSpPr>
          <p:spPr>
            <a:xfrm>
              <a:off x="1152905" y="1536312"/>
              <a:ext cx="313086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70000"/>
                </a:lnSpc>
                <a:defRPr sz="1400"/>
              </a:lvl1pPr>
            </a:lstStyle>
            <a:p>
              <a:r>
                <a:t>Brookhaven National Laboratory</a:t>
              </a:r>
            </a:p>
          </p:txBody>
        </p:sp>
      </p:grpSp>
      <p:grpSp>
        <p:nvGrpSpPr>
          <p:cNvPr id="628" name="Group 47"/>
          <p:cNvGrpSpPr/>
          <p:nvPr/>
        </p:nvGrpSpPr>
        <p:grpSpPr>
          <a:xfrm>
            <a:off x="841708" y="3218418"/>
            <a:ext cx="11117720" cy="1695409"/>
            <a:chOff x="0" y="0"/>
            <a:chExt cx="11117719" cy="1695407"/>
          </a:xfrm>
        </p:grpSpPr>
        <p:pic>
          <p:nvPicPr>
            <p:cNvPr id="626" name="Graphic 100" descr="Graphic 10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399966" cy="5332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27" name="Rectangle 49"/>
            <p:cNvSpPr txBox="1"/>
            <p:nvPr/>
          </p:nvSpPr>
          <p:spPr>
            <a:xfrm>
              <a:off x="8544786" y="1236937"/>
              <a:ext cx="2572934" cy="458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70000"/>
                </a:lnSpc>
                <a:defRPr sz="1400"/>
              </a:lvl1pPr>
            </a:lstStyle>
            <a:p>
              <a:r>
                <a:t>Joint Initiative for Metrology in Biology</a:t>
              </a:r>
            </a:p>
          </p:txBody>
        </p:sp>
      </p:grpSp>
      <p:grpSp>
        <p:nvGrpSpPr>
          <p:cNvPr id="631" name="Group 50"/>
          <p:cNvGrpSpPr/>
          <p:nvPr/>
        </p:nvGrpSpPr>
        <p:grpSpPr>
          <a:xfrm>
            <a:off x="2527887" y="5164216"/>
            <a:ext cx="9431541" cy="548787"/>
            <a:chOff x="0" y="0"/>
            <a:chExt cx="9431539" cy="548785"/>
          </a:xfrm>
        </p:grpSpPr>
        <p:pic>
          <p:nvPicPr>
            <p:cNvPr id="629" name="Graphic 99" descr="Graphic 9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1" y="15499"/>
              <a:ext cx="399966" cy="5332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30" name="Rectangle 52"/>
            <p:cNvSpPr txBox="1"/>
            <p:nvPr/>
          </p:nvSpPr>
          <p:spPr>
            <a:xfrm>
              <a:off x="6858607" y="0"/>
              <a:ext cx="2572933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70000"/>
                </a:lnSpc>
                <a:defRPr sz="1400"/>
              </a:lvl1pPr>
            </a:lstStyle>
            <a:p>
              <a:r>
                <a:t>NIST Kauai HI WWVH </a:t>
              </a:r>
            </a:p>
          </p:txBody>
        </p:sp>
      </p:grpSp>
      <p:grpSp>
        <p:nvGrpSpPr>
          <p:cNvPr id="634" name="Group 53"/>
          <p:cNvGrpSpPr/>
          <p:nvPr/>
        </p:nvGrpSpPr>
        <p:grpSpPr>
          <a:xfrm>
            <a:off x="3049880" y="3014089"/>
            <a:ext cx="8909549" cy="976219"/>
            <a:chOff x="0" y="0"/>
            <a:chExt cx="8909547" cy="976218"/>
          </a:xfrm>
        </p:grpSpPr>
        <p:pic>
          <p:nvPicPr>
            <p:cNvPr id="632" name="Graphic 107" descr="Graphic 10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413923" cy="5518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33" name="Rectangle 55"/>
            <p:cNvSpPr txBox="1"/>
            <p:nvPr/>
          </p:nvSpPr>
          <p:spPr>
            <a:xfrm>
              <a:off x="6336615" y="668878"/>
              <a:ext cx="2572933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85000"/>
                </a:lnSpc>
                <a:defRPr sz="1400"/>
              </a:lvl1pPr>
            </a:lstStyle>
            <a:p>
              <a:r>
                <a:t>JILA</a:t>
              </a:r>
            </a:p>
          </p:txBody>
        </p:sp>
      </p:grpSp>
      <p:grpSp>
        <p:nvGrpSpPr>
          <p:cNvPr id="637" name="Group 56"/>
          <p:cNvGrpSpPr/>
          <p:nvPr/>
        </p:nvGrpSpPr>
        <p:grpSpPr>
          <a:xfrm>
            <a:off x="7548842" y="1442345"/>
            <a:ext cx="4410586" cy="2108650"/>
            <a:chOff x="0" y="0"/>
            <a:chExt cx="4410584" cy="2108649"/>
          </a:xfrm>
        </p:grpSpPr>
        <p:pic>
          <p:nvPicPr>
            <p:cNvPr id="635" name="Graphic 105" descr="Graphic 10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1575361"/>
              <a:ext cx="396157" cy="5332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36" name="Rectangle 58"/>
            <p:cNvSpPr txBox="1"/>
            <p:nvPr/>
          </p:nvSpPr>
          <p:spPr>
            <a:xfrm>
              <a:off x="1837653" y="-1"/>
              <a:ext cx="2572933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85000"/>
                </a:lnSpc>
                <a:defRPr sz="1400"/>
              </a:lvl1pPr>
            </a:lstStyle>
            <a:p>
              <a:r>
                <a:t>Gaithersburg, MD</a:t>
              </a:r>
            </a:p>
          </p:txBody>
        </p:sp>
      </p:grpSp>
      <p:grpSp>
        <p:nvGrpSpPr>
          <p:cNvPr id="640" name="Group 59"/>
          <p:cNvGrpSpPr/>
          <p:nvPr/>
        </p:nvGrpSpPr>
        <p:grpSpPr>
          <a:xfrm>
            <a:off x="3184245" y="1669492"/>
            <a:ext cx="8775184" cy="2078577"/>
            <a:chOff x="0" y="0"/>
            <a:chExt cx="8775182" cy="2078576"/>
          </a:xfrm>
        </p:grpSpPr>
        <p:pic>
          <p:nvPicPr>
            <p:cNvPr id="638" name="Graphic 106" descr="Graphic 10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1545289"/>
              <a:ext cx="396157" cy="5332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39" name="Rectangle 61"/>
            <p:cNvSpPr txBox="1"/>
            <p:nvPr/>
          </p:nvSpPr>
          <p:spPr>
            <a:xfrm>
              <a:off x="6202250" y="0"/>
              <a:ext cx="2572933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85000"/>
                </a:lnSpc>
                <a:defRPr sz="1400"/>
              </a:lvl1pPr>
            </a:lstStyle>
            <a:p>
              <a:r>
                <a:t>Boulder, CO</a:t>
              </a:r>
            </a:p>
          </p:txBody>
        </p:sp>
      </p:grpSp>
      <p:grpSp>
        <p:nvGrpSpPr>
          <p:cNvPr id="643" name="Group 62"/>
          <p:cNvGrpSpPr/>
          <p:nvPr/>
        </p:nvGrpSpPr>
        <p:grpSpPr>
          <a:xfrm>
            <a:off x="3438590" y="2885325"/>
            <a:ext cx="8520839" cy="2833620"/>
            <a:chOff x="0" y="0"/>
            <a:chExt cx="8520838" cy="2833619"/>
          </a:xfrm>
        </p:grpSpPr>
        <p:pic>
          <p:nvPicPr>
            <p:cNvPr id="641" name="Graphic 46" descr="Graphic 4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0"/>
              <a:ext cx="399966" cy="5332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42" name="Rectangle 64"/>
            <p:cNvSpPr txBox="1"/>
            <p:nvPr/>
          </p:nvSpPr>
          <p:spPr>
            <a:xfrm>
              <a:off x="5947905" y="2526279"/>
              <a:ext cx="2572934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70000"/>
                </a:lnSpc>
                <a:defRPr sz="1400"/>
              </a:lvl1pPr>
            </a:lstStyle>
            <a:p>
              <a:r>
                <a:t>NIST Ft. Collins CO WWV</a:t>
              </a:r>
            </a:p>
          </p:txBody>
        </p:sp>
      </p:grpSp>
      <p:grpSp>
        <p:nvGrpSpPr>
          <p:cNvPr id="647" name="Group 65"/>
          <p:cNvGrpSpPr/>
          <p:nvPr/>
        </p:nvGrpSpPr>
        <p:grpSpPr>
          <a:xfrm>
            <a:off x="7761755" y="3061112"/>
            <a:ext cx="4193183" cy="697479"/>
            <a:chOff x="0" y="0"/>
            <a:chExt cx="4193181" cy="697478"/>
          </a:xfrm>
        </p:grpSpPr>
        <p:pic>
          <p:nvPicPr>
            <p:cNvPr id="644" name="Graphic 112" descr="Graphic 1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130190"/>
              <a:ext cx="399965" cy="5332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45" name="Rectangle 67"/>
            <p:cNvSpPr txBox="1"/>
            <p:nvPr/>
          </p:nvSpPr>
          <p:spPr>
            <a:xfrm>
              <a:off x="1624739" y="0"/>
              <a:ext cx="2568443" cy="4584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70000"/>
                </a:lnSpc>
                <a:defRPr sz="1400"/>
              </a:pPr>
              <a:r>
                <a:t>Joint Institute for Quantum </a:t>
              </a:r>
            </a:p>
            <a:p>
              <a:pPr>
                <a:lnSpc>
                  <a:spcPct val="70000"/>
                </a:lnSpc>
                <a:defRPr sz="1400"/>
              </a:pPr>
              <a:r>
                <a:t>Computer Science</a:t>
              </a:r>
            </a:p>
          </p:txBody>
        </p:sp>
        <p:sp>
          <p:nvSpPr>
            <p:cNvPr id="646" name="Rectangle 68"/>
            <p:cNvSpPr txBox="1"/>
            <p:nvPr/>
          </p:nvSpPr>
          <p:spPr>
            <a:xfrm>
              <a:off x="1624739" y="390138"/>
              <a:ext cx="2568443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70000"/>
                </a:lnSpc>
                <a:defRPr sz="1400"/>
              </a:lvl1pPr>
            </a:lstStyle>
            <a:p>
              <a:r>
                <a:t>Joint Quantum Institute</a:t>
              </a:r>
            </a:p>
          </p:txBody>
        </p:sp>
      </p:grpSp>
      <p:grpSp>
        <p:nvGrpSpPr>
          <p:cNvPr id="650" name="Group 69"/>
          <p:cNvGrpSpPr/>
          <p:nvPr/>
        </p:nvGrpSpPr>
        <p:grpSpPr>
          <a:xfrm>
            <a:off x="9386496" y="4709048"/>
            <a:ext cx="2608584" cy="533289"/>
            <a:chOff x="0" y="0"/>
            <a:chExt cx="2608583" cy="533287"/>
          </a:xfrm>
        </p:grpSpPr>
        <p:sp>
          <p:nvSpPr>
            <p:cNvPr id="648" name="TextBox 70"/>
            <p:cNvSpPr txBox="1"/>
            <p:nvPr/>
          </p:nvSpPr>
          <p:spPr>
            <a:xfrm>
              <a:off x="-1" y="173030"/>
              <a:ext cx="2214648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 b="1"/>
              </a:lvl1pPr>
            </a:lstStyle>
            <a:p>
              <a:r>
                <a:t>Atomic Clock Signal Stations </a:t>
              </a:r>
            </a:p>
          </p:txBody>
        </p:sp>
        <p:pic>
          <p:nvPicPr>
            <p:cNvPr id="649" name="Graphic 99" descr="Graphic 9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08618" y="0"/>
              <a:ext cx="399966" cy="5332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54" name="Group 72"/>
          <p:cNvGrpSpPr/>
          <p:nvPr/>
        </p:nvGrpSpPr>
        <p:grpSpPr>
          <a:xfrm>
            <a:off x="5781680" y="2707526"/>
            <a:ext cx="6177748" cy="4028095"/>
            <a:chOff x="0" y="0"/>
            <a:chExt cx="6177746" cy="4028093"/>
          </a:xfrm>
        </p:grpSpPr>
        <p:pic>
          <p:nvPicPr>
            <p:cNvPr id="651" name="Graphic 103" descr="Graphic 10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399966" cy="5332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52" name="Rectangle 74"/>
            <p:cNvSpPr txBox="1"/>
            <p:nvPr/>
          </p:nvSpPr>
          <p:spPr>
            <a:xfrm>
              <a:off x="3604814" y="3720753"/>
              <a:ext cx="2572933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85000"/>
                </a:lnSpc>
                <a:defRPr sz="1400"/>
              </a:lvl1pPr>
            </a:lstStyle>
            <a:p>
              <a:r>
                <a:t>Advanced Materials</a:t>
              </a:r>
            </a:p>
          </p:txBody>
        </p:sp>
        <p:pic>
          <p:nvPicPr>
            <p:cNvPr id="653" name="Picture 75" descr="Picture 7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96026" y="1341791"/>
              <a:ext cx="160724" cy="1677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60" name="Group 76"/>
          <p:cNvGrpSpPr/>
          <p:nvPr/>
        </p:nvGrpSpPr>
        <p:grpSpPr>
          <a:xfrm>
            <a:off x="1241674" y="2506048"/>
            <a:ext cx="10717755" cy="3753499"/>
            <a:chOff x="0" y="0"/>
            <a:chExt cx="10717754" cy="3753497"/>
          </a:xfrm>
        </p:grpSpPr>
        <p:pic>
          <p:nvPicPr>
            <p:cNvPr id="655" name="Graphic 104" descr="Graphic 10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52031" y="0"/>
              <a:ext cx="399966" cy="5332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56" name="Rectangle 78"/>
            <p:cNvSpPr txBox="1"/>
            <p:nvPr/>
          </p:nvSpPr>
          <p:spPr>
            <a:xfrm>
              <a:off x="8144822" y="3446157"/>
              <a:ext cx="2572933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85000"/>
                </a:lnSpc>
                <a:defRPr sz="1400"/>
              </a:lvl1pPr>
            </a:lstStyle>
            <a:p>
              <a:r>
                <a:t>Forensic Science</a:t>
              </a:r>
            </a:p>
          </p:txBody>
        </p:sp>
        <p:pic>
          <p:nvPicPr>
            <p:cNvPr id="657" name="Picture 79" descr="Picture 7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235672" y="1164127"/>
              <a:ext cx="160724" cy="1677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8" name="Picture 80" descr="Picture 8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023798" y="584263"/>
              <a:ext cx="160724" cy="1677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9" name="Picture 81" descr="Picture 8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0" y="1687452"/>
              <a:ext cx="160724" cy="1677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3" name="Group 82"/>
          <p:cNvGrpSpPr/>
          <p:nvPr/>
        </p:nvGrpSpPr>
        <p:grpSpPr>
          <a:xfrm>
            <a:off x="761346" y="1840480"/>
            <a:ext cx="11198082" cy="4661743"/>
            <a:chOff x="0" y="0"/>
            <a:chExt cx="11198080" cy="4661740"/>
          </a:xfrm>
        </p:grpSpPr>
        <p:sp>
          <p:nvSpPr>
            <p:cNvPr id="661" name="Rectangle 83"/>
            <p:cNvSpPr txBox="1"/>
            <p:nvPr/>
          </p:nvSpPr>
          <p:spPr>
            <a:xfrm>
              <a:off x="8625148" y="4354400"/>
              <a:ext cx="2572933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85000"/>
                </a:lnSpc>
                <a:defRPr sz="1400"/>
              </a:lvl1pPr>
            </a:lstStyle>
            <a:p>
              <a:r>
                <a:t>Disaster Resilience</a:t>
              </a:r>
            </a:p>
          </p:txBody>
        </p:sp>
        <p:pic>
          <p:nvPicPr>
            <p:cNvPr id="662" name="Graphic 46" descr="Graphic 4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77242" y="1468590"/>
              <a:ext cx="399966" cy="5332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3" name="Picture 85" descr="Picture 8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188895" y="3339234"/>
              <a:ext cx="160724" cy="1677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4" name="Picture 86" descr="Picture 8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51995" y="2988274"/>
              <a:ext cx="160724" cy="1677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5" name="Picture 87" descr="Picture 8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5836948">
              <a:off x="3927905" y="2260631"/>
              <a:ext cx="148135" cy="1545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6" name="Picture 88" descr="Picture 8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054771" y="1634738"/>
              <a:ext cx="160724" cy="1677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7" name="Picture 89" descr="Picture 8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73685" y="3165615"/>
              <a:ext cx="160724" cy="1677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8" name="Picture 90" descr="Picture 9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494608" y="1194900"/>
              <a:ext cx="160724" cy="1677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9" name="Picture 91" descr="Picture 9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189090" y="1484268"/>
              <a:ext cx="160724" cy="1677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70" name="Picture 92" descr="Picture 9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0" y="520860"/>
              <a:ext cx="160724" cy="1677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71" name="Picture 93" descr="Picture 9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1494" y="0"/>
              <a:ext cx="160724" cy="1677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72" name="Picture 94" descr="Picture 9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21663" y="2594759"/>
              <a:ext cx="160724" cy="1677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  <a:ln w="12700">
            <a:miter lim="400000"/>
          </a:ln>
        </p:spPr>
      </p:pic>
      <p:sp>
        <p:nvSpPr>
          <p:cNvPr id="682" name="Title 1"/>
          <p:cNvSpPr txBox="1"/>
          <p:nvPr/>
        </p:nvSpPr>
        <p:spPr>
          <a:xfrm>
            <a:off x="574040" y="238654"/>
            <a:ext cx="10515601" cy="77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ct val="90000"/>
              </a:lnSpc>
              <a:defRPr sz="4400">
                <a:solidFill>
                  <a:srgbClr val="FFFFFF"/>
                </a:solidFill>
              </a:defRPr>
            </a:lvl1pPr>
          </a:lstStyle>
          <a:p>
            <a:r>
              <a:t>NIST FY 2018 Budget : $1.198 B</a:t>
            </a:r>
          </a:p>
        </p:txBody>
      </p:sp>
      <p:pic>
        <p:nvPicPr>
          <p:cNvPr id="683" name="Picture 15" descr="Picture 15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1"/>
            <a:ext cx="1119416" cy="295402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84" name="Chart 7"/>
          <p:cNvGraphicFramePr/>
          <p:nvPr/>
        </p:nvGraphicFramePr>
        <p:xfrm>
          <a:off x="3533864" y="1312918"/>
          <a:ext cx="5234000" cy="52340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85" name="TextBox 2"/>
          <p:cNvSpPr txBox="1"/>
          <p:nvPr/>
        </p:nvSpPr>
        <p:spPr>
          <a:xfrm>
            <a:off x="514859" y="4045148"/>
            <a:ext cx="3278608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/>
            </a:pPr>
            <a:r>
              <a:t>ITS (Manufacturing USA)</a:t>
            </a:r>
            <a:endParaRPr sz="1100"/>
          </a:p>
          <a:p>
            <a:pPr>
              <a:defRPr sz="2000" b="1"/>
            </a:pPr>
            <a:r>
              <a:t>$15 Million</a:t>
            </a:r>
          </a:p>
        </p:txBody>
      </p:sp>
      <p:sp>
        <p:nvSpPr>
          <p:cNvPr id="686" name="TextBox 2"/>
          <p:cNvSpPr txBox="1"/>
          <p:nvPr/>
        </p:nvSpPr>
        <p:spPr>
          <a:xfrm>
            <a:off x="1593746" y="5073601"/>
            <a:ext cx="2401477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/>
            </a:pPr>
            <a:r>
              <a:t>ITS (Hollings MEP)</a:t>
            </a:r>
            <a:endParaRPr sz="1100"/>
          </a:p>
          <a:p>
            <a:pPr>
              <a:defRPr sz="2000" b="1"/>
            </a:pPr>
            <a:r>
              <a:t>$140 Million</a:t>
            </a:r>
          </a:p>
        </p:txBody>
      </p:sp>
      <p:sp>
        <p:nvSpPr>
          <p:cNvPr id="687" name="TextBox 2"/>
          <p:cNvSpPr txBox="1"/>
          <p:nvPr/>
        </p:nvSpPr>
        <p:spPr>
          <a:xfrm>
            <a:off x="3862056" y="2793863"/>
            <a:ext cx="239714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Construction (CRF)</a:t>
            </a:r>
            <a:endParaRPr sz="1100"/>
          </a:p>
          <a:p>
            <a:pPr>
              <a:defRPr sz="2000" b="1">
                <a:solidFill>
                  <a:srgbClr val="FFFFFF"/>
                </a:solidFill>
              </a:defRPr>
            </a:pPr>
            <a:r>
              <a:t>$319 Million</a:t>
            </a:r>
          </a:p>
        </p:txBody>
      </p:sp>
      <p:sp>
        <p:nvSpPr>
          <p:cNvPr id="688" name="TextBox 2"/>
          <p:cNvSpPr txBox="1"/>
          <p:nvPr/>
        </p:nvSpPr>
        <p:spPr>
          <a:xfrm>
            <a:off x="6356593" y="3686323"/>
            <a:ext cx="2164091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Laboratory Research (STRS) </a:t>
            </a:r>
            <a:r>
              <a:rPr b="1"/>
              <a:t>$724.5 Million</a:t>
            </a:r>
          </a:p>
        </p:txBody>
      </p:sp>
      <p:sp>
        <p:nvSpPr>
          <p:cNvPr id="689" name="TextBox 12"/>
          <p:cNvSpPr txBox="1"/>
          <p:nvPr/>
        </p:nvSpPr>
        <p:spPr>
          <a:xfrm>
            <a:off x="7438638" y="6264964"/>
            <a:ext cx="257756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r>
              <a:t>FY 2018 Appropriated Budget </a:t>
            </a:r>
          </a:p>
        </p:txBody>
      </p:sp>
      <p:sp>
        <p:nvSpPr>
          <p:cNvPr id="6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traight Connector 7"/>
          <p:cNvSpPr/>
          <p:nvPr/>
        </p:nvSpPr>
        <p:spPr>
          <a:xfrm>
            <a:off x="8866207" y="1085955"/>
            <a:ext cx="1" cy="3208253"/>
          </a:xfrm>
          <a:prstGeom prst="line">
            <a:avLst/>
          </a:prstGeom>
          <a:ln w="15875">
            <a:solidFill>
              <a:srgbClr val="193968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98" name="Rectangle 8"/>
          <p:cNvSpPr/>
          <p:nvPr/>
        </p:nvSpPr>
        <p:spPr>
          <a:xfrm>
            <a:off x="2424544" y="3931918"/>
            <a:ext cx="9767456" cy="2926082"/>
          </a:xfrm>
          <a:prstGeom prst="rect">
            <a:avLst/>
          </a:prstGeom>
          <a:solidFill>
            <a:srgbClr val="5D8B7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9" name="Title 1"/>
          <p:cNvSpPr txBox="1"/>
          <p:nvPr/>
        </p:nvSpPr>
        <p:spPr>
          <a:xfrm>
            <a:off x="1099457" y="-65314"/>
            <a:ext cx="10515601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Innovation</a:t>
            </a:r>
          </a:p>
        </p:txBody>
      </p:sp>
      <p:pic>
        <p:nvPicPr>
          <p:cNvPr id="700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56" y="1074381"/>
            <a:ext cx="2438401" cy="3064776"/>
          </a:xfrm>
          <a:prstGeom prst="rect">
            <a:avLst/>
          </a:prstGeom>
          <a:ln w="12700">
            <a:miter lim="400000"/>
          </a:ln>
        </p:spPr>
      </p:pic>
      <p:sp>
        <p:nvSpPr>
          <p:cNvPr id="701" name="TextBox 11"/>
          <p:cNvSpPr txBox="1"/>
          <p:nvPr/>
        </p:nvSpPr>
        <p:spPr>
          <a:xfrm>
            <a:off x="2567079" y="1461560"/>
            <a:ext cx="5674105" cy="217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/>
            </a:pPr>
            <a:r>
              <a:t>The patent system … added the fuel of interest to the fire of genius in the discovery and production of new and useful things.</a:t>
            </a:r>
          </a:p>
          <a:p>
            <a:pPr>
              <a:defRPr sz="2000" i="1"/>
            </a:pPr>
            <a:r>
              <a:t>	</a:t>
            </a:r>
            <a:r>
              <a:rPr sz="1800"/>
              <a:t>Abraham Lincoln – April 6, 1858</a:t>
            </a:r>
          </a:p>
        </p:txBody>
      </p:sp>
      <p:pic>
        <p:nvPicPr>
          <p:cNvPr id="702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856" y="3931920"/>
            <a:ext cx="2438401" cy="2926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703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829" y="1196270"/>
            <a:ext cx="2890867" cy="2360814"/>
          </a:xfrm>
          <a:prstGeom prst="rect">
            <a:avLst/>
          </a:prstGeom>
          <a:ln w="12700">
            <a:miter lim="400000"/>
          </a:ln>
        </p:spPr>
      </p:pic>
      <p:sp>
        <p:nvSpPr>
          <p:cNvPr id="704" name="TextBox 14"/>
          <p:cNvSpPr txBox="1"/>
          <p:nvPr/>
        </p:nvSpPr>
        <p:spPr>
          <a:xfrm>
            <a:off x="9603840" y="3562586"/>
            <a:ext cx="205293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r>
              <a:t>U.S. Patent No. 6469</a:t>
            </a:r>
          </a:p>
        </p:txBody>
      </p:sp>
      <p:sp>
        <p:nvSpPr>
          <p:cNvPr id="705" name="Rectangle 15"/>
          <p:cNvSpPr txBox="1"/>
          <p:nvPr/>
        </p:nvSpPr>
        <p:spPr>
          <a:xfrm>
            <a:off x="2567079" y="4126801"/>
            <a:ext cx="9188248" cy="2618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</a:defRPr>
            </a:pPr>
            <a:r>
              <a:t>…Giving effectual encouragement as well to the introduction of </a:t>
            </a:r>
            <a:r>
              <a:rPr b="1"/>
              <a:t>new and useful inventions </a:t>
            </a:r>
            <a:r>
              <a:t>from abroad as to the exertions of skill and genius in producing them at home, and of facilitating the intercourse between the distant parts of our country… 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	</a:t>
            </a:r>
            <a:r>
              <a:rPr sz="2000"/>
              <a:t>George Washington, State of the Union Address, January 8, 1790 </a:t>
            </a:r>
          </a:p>
        </p:txBody>
      </p:sp>
      <p:sp>
        <p:nvSpPr>
          <p:cNvPr id="706" name="Straight Connector 16"/>
          <p:cNvSpPr/>
          <p:nvPr/>
        </p:nvSpPr>
        <p:spPr>
          <a:xfrm>
            <a:off x="2424545" y="3931920"/>
            <a:ext cx="6876590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707" name="Picture 17" descr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  <a:ln w="12700">
            <a:miter lim="400000"/>
          </a:ln>
        </p:spPr>
      </p:pic>
      <p:pic>
        <p:nvPicPr>
          <p:cNvPr id="708" name="Picture 18" descr="Picture 18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10696074" y="508221"/>
            <a:ext cx="1119416" cy="295402"/>
          </a:xfrm>
          <a:prstGeom prst="rect">
            <a:avLst/>
          </a:prstGeom>
          <a:ln w="12700">
            <a:miter lim="400000"/>
          </a:ln>
        </p:spPr>
      </p:pic>
      <p:sp>
        <p:nvSpPr>
          <p:cNvPr id="709" name="Title 1"/>
          <p:cNvSpPr txBox="1"/>
          <p:nvPr/>
        </p:nvSpPr>
        <p:spPr>
          <a:xfrm>
            <a:off x="574040" y="238654"/>
            <a:ext cx="10515601" cy="77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ct val="90000"/>
              </a:lnSpc>
              <a:defRPr sz="4400">
                <a:solidFill>
                  <a:srgbClr val="FFFFFF"/>
                </a:solidFill>
              </a:defRPr>
            </a:lvl1pPr>
          </a:lstStyle>
          <a:p>
            <a:r>
              <a:t>Innovation</a:t>
            </a:r>
          </a:p>
        </p:txBody>
      </p:sp>
      <p:sp>
        <p:nvSpPr>
          <p:cNvPr id="7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400" b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04292"/>
            <a:ext cx="258624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724" name="Group 5"/>
          <p:cNvGrpSpPr/>
          <p:nvPr/>
        </p:nvGrpSpPr>
        <p:grpSpPr>
          <a:xfrm>
            <a:off x="0" y="-1"/>
            <a:ext cx="13239208" cy="7167024"/>
            <a:chOff x="0" y="0"/>
            <a:chExt cx="13239207" cy="7167022"/>
          </a:xfrm>
        </p:grpSpPr>
        <p:pic>
          <p:nvPicPr>
            <p:cNvPr id="719" name="Picture 2" descr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"/>
              <a:ext cx="12471991" cy="6858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20" name="Rectangle 7"/>
            <p:cNvSpPr/>
            <p:nvPr/>
          </p:nvSpPr>
          <p:spPr>
            <a:xfrm>
              <a:off x="1" y="-1"/>
              <a:ext cx="12471990" cy="6858001"/>
            </a:xfrm>
            <a:prstGeom prst="rect">
              <a:avLst/>
            </a:prstGeom>
            <a:solidFill>
              <a:srgbClr val="202730">
                <a:alpha val="721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723" name="Group 8"/>
            <p:cNvGrpSpPr/>
            <p:nvPr/>
          </p:nvGrpSpPr>
          <p:grpSpPr>
            <a:xfrm>
              <a:off x="6655527" y="583342"/>
              <a:ext cx="6583682" cy="6583681"/>
              <a:chOff x="0" y="0"/>
              <a:chExt cx="6583680" cy="6583680"/>
            </a:xfrm>
          </p:grpSpPr>
          <p:sp>
            <p:nvSpPr>
              <p:cNvPr id="721" name="Oval 9"/>
              <p:cNvSpPr/>
              <p:nvPr/>
            </p:nvSpPr>
            <p:spPr>
              <a:xfrm>
                <a:off x="-1" y="-1"/>
                <a:ext cx="6583682" cy="6583682"/>
              </a:xfrm>
              <a:prstGeom prst="ellipse">
                <a:avLst/>
              </a:prstGeom>
              <a:solidFill>
                <a:srgbClr val="A7AAA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722" name="Picture 2" descr="Picture 2"/>
              <p:cNvPicPr>
                <a:picLocks noChangeAspect="1"/>
              </p:cNvPicPr>
              <p:nvPr/>
            </p:nvPicPr>
            <p:blipFill>
              <a:blip r:embed="rId3"/>
              <a:srcRect r="24787"/>
              <a:stretch>
                <a:fillRect/>
              </a:stretch>
            </p:blipFill>
            <p:spPr>
              <a:xfrm>
                <a:off x="138082" y="137159"/>
                <a:ext cx="6308597" cy="6309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99" y="0"/>
                    </a:moveTo>
                    <a:cubicBezTo>
                      <a:pt x="4871" y="0"/>
                      <a:pt x="60" y="4776"/>
                      <a:pt x="0" y="10689"/>
                    </a:cubicBezTo>
                    <a:lnTo>
                      <a:pt x="0" y="10911"/>
                    </a:lnTo>
                    <a:cubicBezTo>
                      <a:pt x="60" y="16824"/>
                      <a:pt x="4871" y="21600"/>
                      <a:pt x="10799" y="21600"/>
                    </a:cubicBezTo>
                    <a:cubicBezTo>
                      <a:pt x="16764" y="21600"/>
                      <a:pt x="21600" y="16765"/>
                      <a:pt x="21600" y="10800"/>
                    </a:cubicBezTo>
                    <a:cubicBezTo>
                      <a:pt x="21600" y="4835"/>
                      <a:pt x="16764" y="0"/>
                      <a:pt x="10799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Rectangle 51"/>
          <p:cNvSpPr/>
          <p:nvPr/>
        </p:nvSpPr>
        <p:spPr>
          <a:xfrm>
            <a:off x="10173652" y="3561055"/>
            <a:ext cx="1399033" cy="2013996"/>
          </a:xfrm>
          <a:prstGeom prst="rect">
            <a:avLst/>
          </a:prstGeom>
          <a:solidFill>
            <a:srgbClr val="B94A1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2" name="TextBox 52"/>
          <p:cNvSpPr txBox="1"/>
          <p:nvPr/>
        </p:nvSpPr>
        <p:spPr>
          <a:xfrm>
            <a:off x="10173652" y="4198718"/>
            <a:ext cx="1410094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600" b="1">
                <a:solidFill>
                  <a:srgbClr val="FFFFFF"/>
                </a:solidFill>
              </a:defRPr>
            </a:lvl1pPr>
          </a:lstStyle>
          <a:p>
            <a:r>
              <a:t>NIST Center for Neutron Research</a:t>
            </a:r>
          </a:p>
        </p:txBody>
      </p:sp>
      <p:sp>
        <p:nvSpPr>
          <p:cNvPr id="733" name="Rectangle 53"/>
          <p:cNvSpPr/>
          <p:nvPr/>
        </p:nvSpPr>
        <p:spPr>
          <a:xfrm>
            <a:off x="8586154" y="3561055"/>
            <a:ext cx="1399033" cy="2013996"/>
          </a:xfrm>
          <a:prstGeom prst="rect">
            <a:avLst/>
          </a:prstGeom>
          <a:solidFill>
            <a:srgbClr val="B9491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4" name="TextBox 54"/>
          <p:cNvSpPr txBox="1"/>
          <p:nvPr/>
        </p:nvSpPr>
        <p:spPr>
          <a:xfrm>
            <a:off x="8507866" y="4198718"/>
            <a:ext cx="1560167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600" b="1">
                <a:solidFill>
                  <a:srgbClr val="FFFFFF"/>
                </a:solidFill>
              </a:defRPr>
            </a:lvl1pPr>
          </a:lstStyle>
          <a:p>
            <a:r>
              <a:t>Center for Nanoscale Science and Technology</a:t>
            </a:r>
          </a:p>
        </p:txBody>
      </p:sp>
      <p:sp>
        <p:nvSpPr>
          <p:cNvPr id="735" name="Rectangle 55"/>
          <p:cNvSpPr/>
          <p:nvPr/>
        </p:nvSpPr>
        <p:spPr>
          <a:xfrm>
            <a:off x="6976871" y="3561053"/>
            <a:ext cx="1450647" cy="2013997"/>
          </a:xfrm>
          <a:prstGeom prst="rect">
            <a:avLst/>
          </a:prstGeom>
          <a:solidFill>
            <a:srgbClr val="5D8B7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6" name="TextBox 56"/>
          <p:cNvSpPr txBox="1"/>
          <p:nvPr/>
        </p:nvSpPr>
        <p:spPr>
          <a:xfrm>
            <a:off x="6662335" y="4198718"/>
            <a:ext cx="2086994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FFFFFF"/>
                </a:solidFill>
              </a:defRPr>
            </a:pPr>
            <a:r>
              <a:t>Communication</a:t>
            </a:r>
          </a:p>
          <a:p>
            <a:pPr algn="ctr">
              <a:defRPr sz="1600" b="1">
                <a:solidFill>
                  <a:srgbClr val="FFFFFF"/>
                </a:solidFill>
              </a:defRPr>
            </a:pPr>
            <a:r>
              <a:t>Technology</a:t>
            </a:r>
          </a:p>
          <a:p>
            <a:pPr algn="ctr">
              <a:defRPr sz="1600" b="1">
                <a:solidFill>
                  <a:srgbClr val="FFFFFF"/>
                </a:solidFill>
              </a:defRPr>
            </a:pPr>
            <a:r>
              <a:t>Laboratory</a:t>
            </a:r>
          </a:p>
        </p:txBody>
      </p:sp>
      <p:sp>
        <p:nvSpPr>
          <p:cNvPr id="737" name="Rectangle 57"/>
          <p:cNvSpPr/>
          <p:nvPr/>
        </p:nvSpPr>
        <p:spPr>
          <a:xfrm>
            <a:off x="5416536" y="3561055"/>
            <a:ext cx="1403593" cy="2013996"/>
          </a:xfrm>
          <a:prstGeom prst="rect">
            <a:avLst/>
          </a:prstGeom>
          <a:solidFill>
            <a:srgbClr val="5D8B7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8" name="TextBox 58"/>
          <p:cNvSpPr txBox="1"/>
          <p:nvPr/>
        </p:nvSpPr>
        <p:spPr>
          <a:xfrm>
            <a:off x="5074835" y="4198718"/>
            <a:ext cx="2086994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FFFFFF"/>
                </a:solidFill>
              </a:defRPr>
            </a:pPr>
            <a:r>
              <a:t>Information</a:t>
            </a:r>
          </a:p>
          <a:p>
            <a:pPr algn="ctr">
              <a:defRPr sz="1600" b="1">
                <a:solidFill>
                  <a:srgbClr val="FFFFFF"/>
                </a:solidFill>
              </a:defRPr>
            </a:pPr>
            <a:r>
              <a:t>Technology</a:t>
            </a:r>
          </a:p>
          <a:p>
            <a:pPr algn="ctr">
              <a:defRPr sz="1600" b="1">
                <a:solidFill>
                  <a:srgbClr val="FFFFFF"/>
                </a:solidFill>
              </a:defRPr>
            </a:pPr>
            <a:r>
              <a:t>Laboratory</a:t>
            </a:r>
          </a:p>
        </p:txBody>
      </p:sp>
      <p:sp>
        <p:nvSpPr>
          <p:cNvPr id="739" name="Rectangle 59"/>
          <p:cNvSpPr/>
          <p:nvPr/>
        </p:nvSpPr>
        <p:spPr>
          <a:xfrm>
            <a:off x="3836549" y="3561053"/>
            <a:ext cx="1399033" cy="2013997"/>
          </a:xfrm>
          <a:prstGeom prst="rect">
            <a:avLst/>
          </a:prstGeom>
          <a:solidFill>
            <a:srgbClr val="5D8B7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0" name="TextBox 60"/>
          <p:cNvSpPr txBox="1"/>
          <p:nvPr/>
        </p:nvSpPr>
        <p:spPr>
          <a:xfrm>
            <a:off x="3500035" y="4198718"/>
            <a:ext cx="2086994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FFFFFF"/>
                </a:solidFill>
              </a:defRPr>
            </a:pPr>
            <a:r>
              <a:t>Engineering </a:t>
            </a:r>
          </a:p>
          <a:p>
            <a:pPr algn="ctr">
              <a:defRPr sz="1600" b="1">
                <a:solidFill>
                  <a:srgbClr val="FFFFFF"/>
                </a:solidFill>
              </a:defRPr>
            </a:pPr>
            <a:r>
              <a:t>Laboratory</a:t>
            </a:r>
          </a:p>
        </p:txBody>
      </p:sp>
      <p:sp>
        <p:nvSpPr>
          <p:cNvPr id="741" name="Rectangle 61"/>
          <p:cNvSpPr/>
          <p:nvPr/>
        </p:nvSpPr>
        <p:spPr>
          <a:xfrm>
            <a:off x="651526" y="3561053"/>
            <a:ext cx="1399034" cy="2013997"/>
          </a:xfrm>
          <a:prstGeom prst="rect">
            <a:avLst/>
          </a:prstGeom>
          <a:solidFill>
            <a:srgbClr val="11335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2" name="Rectangle 62"/>
          <p:cNvSpPr/>
          <p:nvPr/>
        </p:nvSpPr>
        <p:spPr>
          <a:xfrm>
            <a:off x="2254237" y="3561055"/>
            <a:ext cx="1403593" cy="2013996"/>
          </a:xfrm>
          <a:prstGeom prst="rect">
            <a:avLst/>
          </a:prstGeom>
          <a:solidFill>
            <a:srgbClr val="11335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43" name="Picture 10" descr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549" y="2348883"/>
            <a:ext cx="1402924" cy="1403904"/>
          </a:xfrm>
          <a:prstGeom prst="rect">
            <a:avLst/>
          </a:prstGeom>
          <a:ln w="12700">
            <a:miter lim="400000"/>
          </a:ln>
          <a:effectLst>
            <a:outerShdw blurRad="292100" dist="139700" dir="2700000" rotWithShape="0">
              <a:srgbClr val="333333">
                <a:alpha val="64999"/>
              </a:srgbClr>
            </a:outerShdw>
          </a:effectLst>
        </p:spPr>
      </p:pic>
      <p:pic>
        <p:nvPicPr>
          <p:cNvPr id="744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871" y="2353773"/>
            <a:ext cx="1453897" cy="1399014"/>
          </a:xfrm>
          <a:prstGeom prst="rect">
            <a:avLst/>
          </a:prstGeom>
          <a:ln w="12700">
            <a:miter lim="400000"/>
          </a:ln>
          <a:effectLst>
            <a:outerShdw blurRad="292100" dist="139700" dir="2700000" rotWithShape="0">
              <a:srgbClr val="333333">
                <a:alpha val="64999"/>
              </a:srgbClr>
            </a:outerShdw>
          </a:effectLst>
        </p:spPr>
      </p:pic>
      <p:pic>
        <p:nvPicPr>
          <p:cNvPr id="745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2007" y="2351564"/>
            <a:ext cx="1399033" cy="1384071"/>
          </a:xfrm>
          <a:prstGeom prst="rect">
            <a:avLst/>
          </a:prstGeom>
          <a:ln w="12700">
            <a:miter lim="400000"/>
          </a:ln>
          <a:effectLst>
            <a:outerShdw blurRad="292100" dist="139700" dir="2700000" rotWithShape="0">
              <a:srgbClr val="333333">
                <a:alpha val="64999"/>
              </a:srgbClr>
            </a:outerShdw>
          </a:effectLst>
        </p:spPr>
      </p:pic>
      <p:pic>
        <p:nvPicPr>
          <p:cNvPr id="746" name="Picture 4" descr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3652" y="2348883"/>
            <a:ext cx="1399033" cy="1399033"/>
          </a:xfrm>
          <a:prstGeom prst="rect">
            <a:avLst/>
          </a:prstGeom>
          <a:ln w="12700">
            <a:miter lim="400000"/>
          </a:ln>
          <a:effectLst>
            <a:outerShdw blurRad="292100" dist="139700" dir="2700000" rotWithShape="0">
              <a:srgbClr val="333333">
                <a:alpha val="64999"/>
              </a:srgbClr>
            </a:outerShdw>
          </a:effectLst>
        </p:spPr>
      </p:pic>
      <p:pic>
        <p:nvPicPr>
          <p:cNvPr id="747" name="Picture 6" descr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6970" y="2348883"/>
            <a:ext cx="1399014" cy="1399014"/>
          </a:xfrm>
          <a:prstGeom prst="rect">
            <a:avLst/>
          </a:prstGeom>
          <a:ln w="12700">
            <a:miter lim="400000"/>
          </a:ln>
          <a:effectLst>
            <a:outerShdw blurRad="292100" dist="139700" dir="2700000" rotWithShape="0">
              <a:srgbClr val="333333">
                <a:alpha val="64999"/>
              </a:srgbClr>
            </a:outerShdw>
          </a:effectLst>
        </p:spPr>
      </p:pic>
      <p:sp>
        <p:nvSpPr>
          <p:cNvPr id="748" name="TextBox 68"/>
          <p:cNvSpPr txBox="1"/>
          <p:nvPr/>
        </p:nvSpPr>
        <p:spPr>
          <a:xfrm>
            <a:off x="2072917" y="4198718"/>
            <a:ext cx="1767782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600" b="1">
                <a:solidFill>
                  <a:srgbClr val="FFFFFF"/>
                </a:solidFill>
              </a:defRPr>
            </a:lvl1pPr>
          </a:lstStyle>
          <a:p>
            <a:r>
              <a:t>Physical Measurement Laboratory</a:t>
            </a:r>
          </a:p>
        </p:txBody>
      </p:sp>
      <p:sp>
        <p:nvSpPr>
          <p:cNvPr id="749" name="TextBox 69"/>
          <p:cNvSpPr txBox="1"/>
          <p:nvPr/>
        </p:nvSpPr>
        <p:spPr>
          <a:xfrm>
            <a:off x="432381" y="4198718"/>
            <a:ext cx="1837323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FFFFFF"/>
                </a:solidFill>
              </a:defRPr>
            </a:pPr>
            <a:r>
              <a:t>Material </a:t>
            </a:r>
          </a:p>
          <a:p>
            <a:pPr algn="ctr">
              <a:defRPr sz="1600" b="1">
                <a:solidFill>
                  <a:srgbClr val="FFFFFF"/>
                </a:solidFill>
              </a:defRPr>
            </a:pPr>
            <a:r>
              <a:t>Measurement Laboratory</a:t>
            </a:r>
          </a:p>
        </p:txBody>
      </p:sp>
      <p:pic>
        <p:nvPicPr>
          <p:cNvPr id="750" name="Picture 8" descr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9313" y="2348883"/>
            <a:ext cx="1401579" cy="1401579"/>
          </a:xfrm>
          <a:prstGeom prst="rect">
            <a:avLst/>
          </a:prstGeom>
          <a:ln w="12700">
            <a:miter lim="400000"/>
          </a:ln>
          <a:effectLst>
            <a:outerShdw blurRad="292100" dist="139700" dir="2700000" rotWithShape="0">
              <a:srgbClr val="333333">
                <a:alpha val="64999"/>
              </a:srgbClr>
            </a:outerShdw>
          </a:effectLst>
        </p:spPr>
      </p:pic>
      <p:pic>
        <p:nvPicPr>
          <p:cNvPr id="751" name="Picture 10" descr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526" y="2348883"/>
            <a:ext cx="1399034" cy="1399721"/>
          </a:xfrm>
          <a:prstGeom prst="rect">
            <a:avLst/>
          </a:prstGeom>
          <a:ln w="12700">
            <a:miter lim="400000"/>
          </a:ln>
          <a:effectLst>
            <a:outerShdw blurRad="292100" dist="139700" dir="2700000" rotWithShape="0">
              <a:srgbClr val="333333">
                <a:alpha val="64999"/>
              </a:srgbClr>
            </a:outerShdw>
          </a:effectLst>
        </p:spPr>
      </p:pic>
      <p:pic>
        <p:nvPicPr>
          <p:cNvPr id="752" name="Picture 72" descr="Picture 7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  <a:ln w="12700">
            <a:miter lim="400000"/>
          </a:ln>
        </p:spPr>
      </p:pic>
      <p:pic>
        <p:nvPicPr>
          <p:cNvPr id="753" name="Picture 73" descr="Picture 73"/>
          <p:cNvPicPr>
            <a:picLocks noChangeAspect="1"/>
          </p:cNvPicPr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>
            <a:off x="10696074" y="508221"/>
            <a:ext cx="1119416" cy="295402"/>
          </a:xfrm>
          <a:prstGeom prst="rect">
            <a:avLst/>
          </a:prstGeom>
          <a:ln w="12700">
            <a:miter lim="400000"/>
          </a:ln>
        </p:spPr>
      </p:pic>
      <p:sp>
        <p:nvSpPr>
          <p:cNvPr id="754" name="Title 1"/>
          <p:cNvSpPr txBox="1"/>
          <p:nvPr/>
        </p:nvSpPr>
        <p:spPr>
          <a:xfrm>
            <a:off x="574040" y="238654"/>
            <a:ext cx="10515601" cy="77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ct val="90000"/>
              </a:lnSpc>
              <a:defRPr sz="4400">
                <a:solidFill>
                  <a:srgbClr val="FFFFFF"/>
                </a:solidFill>
              </a:defRPr>
            </a:lvl1pPr>
          </a:lstStyle>
          <a:p>
            <a:r>
              <a:t>NIST Laboratory Programs</a:t>
            </a:r>
          </a:p>
        </p:txBody>
      </p:sp>
      <p:sp>
        <p:nvSpPr>
          <p:cNvPr id="7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Picture 15" descr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676"/>
            <a:ext cx="12228756" cy="6878676"/>
          </a:xfrm>
          <a:prstGeom prst="rect">
            <a:avLst/>
          </a:prstGeom>
          <a:ln w="12700">
            <a:miter lim="400000"/>
          </a:ln>
        </p:spPr>
      </p:pic>
      <p:sp>
        <p:nvSpPr>
          <p:cNvPr id="763" name="Rectangle 5"/>
          <p:cNvSpPr/>
          <p:nvPr/>
        </p:nvSpPr>
        <p:spPr>
          <a:xfrm>
            <a:off x="1152690" y="1073425"/>
            <a:ext cx="9880601" cy="5057791"/>
          </a:xfrm>
          <a:prstGeom prst="rect">
            <a:avLst/>
          </a:prstGeom>
          <a:solidFill>
            <a:srgbClr val="5D8B7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64" name="TextBox 6"/>
          <p:cNvSpPr txBox="1"/>
          <p:nvPr/>
        </p:nvSpPr>
        <p:spPr>
          <a:xfrm>
            <a:off x="1658685" y="1834991"/>
            <a:ext cx="9098962" cy="1323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8000" b="1">
                <a:solidFill>
                  <a:srgbClr val="FFFFFF"/>
                </a:solidFill>
              </a:defRPr>
            </a:lvl1pPr>
          </a:lstStyle>
          <a:p>
            <a:r>
              <a:t>STAY IN TOUCH</a:t>
            </a:r>
          </a:p>
        </p:txBody>
      </p:sp>
      <p:sp>
        <p:nvSpPr>
          <p:cNvPr id="765" name="TextBox 9"/>
          <p:cNvSpPr txBox="1"/>
          <p:nvPr/>
        </p:nvSpPr>
        <p:spPr>
          <a:xfrm>
            <a:off x="4014630" y="3528736"/>
            <a:ext cx="4387071" cy="713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4000">
                <a:solidFill>
                  <a:srgbClr val="FFFFFF"/>
                </a:solidFill>
              </a:defRPr>
            </a:lvl1pPr>
          </a:lstStyle>
          <a:p>
            <a:r>
              <a:t>CONTACT US</a:t>
            </a:r>
          </a:p>
        </p:txBody>
      </p:sp>
      <p:sp>
        <p:nvSpPr>
          <p:cNvPr id="766" name="Straight Connector 19"/>
          <p:cNvSpPr/>
          <p:nvPr/>
        </p:nvSpPr>
        <p:spPr>
          <a:xfrm>
            <a:off x="1742740" y="3283198"/>
            <a:ext cx="8788998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67" name="TextBox 7"/>
          <p:cNvSpPr txBox="1"/>
          <p:nvPr/>
        </p:nvSpPr>
        <p:spPr>
          <a:xfrm>
            <a:off x="7846955" y="4830528"/>
            <a:ext cx="2285997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@usnistgov</a:t>
            </a:r>
          </a:p>
        </p:txBody>
      </p:sp>
      <p:sp>
        <p:nvSpPr>
          <p:cNvPr id="768" name="TextBox 8"/>
          <p:cNvSpPr txBox="1"/>
          <p:nvPr/>
        </p:nvSpPr>
        <p:spPr>
          <a:xfrm>
            <a:off x="3539368" y="4830526"/>
            <a:ext cx="1669700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NIST.gov</a:t>
            </a:r>
          </a:p>
        </p:txBody>
      </p:sp>
      <p:sp>
        <p:nvSpPr>
          <p:cNvPr id="769" name="Oval 10"/>
          <p:cNvSpPr/>
          <p:nvPr/>
        </p:nvSpPr>
        <p:spPr>
          <a:xfrm>
            <a:off x="2598616" y="4598546"/>
            <a:ext cx="833299" cy="83329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304E79"/>
                </a:solidFill>
              </a:defRPr>
            </a:pPr>
            <a:endParaRPr/>
          </a:p>
        </p:txBody>
      </p:sp>
      <p:sp>
        <p:nvSpPr>
          <p:cNvPr id="770" name="Oval 11"/>
          <p:cNvSpPr/>
          <p:nvPr/>
        </p:nvSpPr>
        <p:spPr>
          <a:xfrm>
            <a:off x="6906203" y="4598546"/>
            <a:ext cx="833299" cy="83329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304E79"/>
                </a:solidFill>
              </a:defRPr>
            </a:pPr>
            <a:endParaRPr/>
          </a:p>
        </p:txBody>
      </p:sp>
      <p:pic>
        <p:nvPicPr>
          <p:cNvPr id="771" name="Picture 12" descr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813" y="4561416"/>
            <a:ext cx="974556" cy="907556"/>
          </a:xfrm>
          <a:prstGeom prst="rect">
            <a:avLst/>
          </a:prstGeom>
          <a:ln w="12700">
            <a:miter lim="400000"/>
          </a:ln>
        </p:spPr>
      </p:pic>
      <p:pic>
        <p:nvPicPr>
          <p:cNvPr id="772" name="Picture 13" descr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1705" y="4652443"/>
            <a:ext cx="779060" cy="725501"/>
          </a:xfrm>
          <a:prstGeom prst="rect">
            <a:avLst/>
          </a:prstGeom>
          <a:ln w="12700">
            <a:miter lim="400000"/>
          </a:ln>
        </p:spPr>
      </p:pic>
      <p:sp>
        <p:nvSpPr>
          <p:cNvPr id="773" name="Oval 14"/>
          <p:cNvSpPr/>
          <p:nvPr/>
        </p:nvSpPr>
        <p:spPr>
          <a:xfrm>
            <a:off x="5983566" y="4598546"/>
            <a:ext cx="833299" cy="83329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304E79"/>
                </a:solidFill>
              </a:defRPr>
            </a:pPr>
            <a:endParaRPr/>
          </a:p>
        </p:txBody>
      </p:sp>
      <p:sp>
        <p:nvSpPr>
          <p:cNvPr id="774" name="Oval 16"/>
          <p:cNvSpPr/>
          <p:nvPr/>
        </p:nvSpPr>
        <p:spPr>
          <a:xfrm>
            <a:off x="5077402" y="4598546"/>
            <a:ext cx="833299" cy="83329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304E79"/>
                </a:solidFill>
              </a:defRPr>
            </a:pPr>
            <a:endParaRPr/>
          </a:p>
        </p:txBody>
      </p:sp>
      <p:pic>
        <p:nvPicPr>
          <p:cNvPr id="775" name="Picture 17" descr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5693" y="4749713"/>
            <a:ext cx="510665" cy="487969"/>
          </a:xfrm>
          <a:prstGeom prst="rect">
            <a:avLst/>
          </a:prstGeom>
          <a:ln w="12700">
            <a:miter lim="400000"/>
          </a:ln>
        </p:spPr>
      </p:pic>
      <p:pic>
        <p:nvPicPr>
          <p:cNvPr id="776" name="Picture 20" descr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3656" y="4749713"/>
            <a:ext cx="225941" cy="487969"/>
          </a:xfrm>
          <a:prstGeom prst="rect">
            <a:avLst/>
          </a:prstGeom>
          <a:ln w="12700">
            <a:miter lim="400000"/>
          </a:ln>
        </p:spPr>
      </p:pic>
      <p:pic>
        <p:nvPicPr>
          <p:cNvPr id="777" name="Picture 21" descr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9563" y="346641"/>
            <a:ext cx="3831742" cy="506079"/>
          </a:xfrm>
          <a:prstGeom prst="rect">
            <a:avLst/>
          </a:prstGeom>
          <a:ln w="12700">
            <a:miter lim="400000"/>
          </a:ln>
        </p:spPr>
      </p:pic>
      <p:sp>
        <p:nvSpPr>
          <p:cNvPr id="7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Rectangle 8"/>
          <p:cNvSpPr/>
          <p:nvPr/>
        </p:nvSpPr>
        <p:spPr>
          <a:xfrm>
            <a:off x="1147317" y="441325"/>
            <a:ext cx="3263892" cy="108001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4863" tIns="54863" rIns="54863" bIns="54863"/>
          <a:lstStyle/>
          <a:p>
            <a:pPr defTabSz="548640">
              <a:defRPr sz="2000"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sp>
        <p:nvSpPr>
          <p:cNvPr id="796" name="Rectangle 9"/>
          <p:cNvSpPr/>
          <p:nvPr/>
        </p:nvSpPr>
        <p:spPr>
          <a:xfrm>
            <a:off x="7780801" y="441325"/>
            <a:ext cx="3252961" cy="108001"/>
          </a:xfrm>
          <a:prstGeom prst="rect">
            <a:avLst/>
          </a:prstGeom>
          <a:solidFill>
            <a:srgbClr val="969696"/>
          </a:solidFill>
          <a:ln w="12700">
            <a:miter lim="400000"/>
          </a:ln>
        </p:spPr>
        <p:txBody>
          <a:bodyPr lIns="54863" tIns="54863" rIns="54863" bIns="54863"/>
          <a:lstStyle/>
          <a:p>
            <a:pPr defTabSz="548640">
              <a:defRPr sz="2000"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sp>
        <p:nvSpPr>
          <p:cNvPr id="797" name="Rectangle 10"/>
          <p:cNvSpPr/>
          <p:nvPr/>
        </p:nvSpPr>
        <p:spPr>
          <a:xfrm>
            <a:off x="4469520" y="441325"/>
            <a:ext cx="3252962" cy="108001"/>
          </a:xfrm>
          <a:prstGeom prst="rect">
            <a:avLst/>
          </a:prstGeom>
          <a:solidFill>
            <a:srgbClr val="B2B2B2"/>
          </a:solidFill>
          <a:ln w="12700">
            <a:miter lim="400000"/>
          </a:ln>
        </p:spPr>
        <p:txBody>
          <a:bodyPr lIns="54863" tIns="54863" rIns="54863" bIns="54863"/>
          <a:lstStyle/>
          <a:p>
            <a:pPr defTabSz="548640">
              <a:defRPr sz="2000"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sp>
        <p:nvSpPr>
          <p:cNvPr id="7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70704" y="6026689"/>
            <a:ext cx="224029" cy="224029"/>
          </a:xfrm>
          <a:prstGeom prst="rect">
            <a:avLst/>
          </a:prstGeom>
        </p:spPr>
        <p:txBody>
          <a:bodyPr lIns="54863" tIns="54863" rIns="54863" bIns="54863"/>
          <a:lstStyle>
            <a:lvl1pPr defTabSz="548640">
              <a:defRPr sz="800">
                <a:solidFill>
                  <a:srgbClr val="B2B2B2"/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Line"/>
          <p:cNvSpPr/>
          <p:nvPr/>
        </p:nvSpPr>
        <p:spPr>
          <a:xfrm>
            <a:off x="1925835" y="1143000"/>
            <a:ext cx="8344763" cy="91"/>
          </a:xfrm>
          <a:prstGeom prst="line">
            <a:avLst/>
          </a:prstGeom>
          <a:ln w="3175">
            <a:solidFill>
              <a:srgbClr val="9A9A9A"/>
            </a:solidFill>
            <a:miter lim="400000"/>
          </a:ln>
        </p:spPr>
        <p:txBody>
          <a:bodyPr lIns="35718" tIns="35718" rIns="35718" bIns="35718" anchor="ctr"/>
          <a:lstStyle/>
          <a:p>
            <a:pPr defTabSz="321468">
              <a:defRPr sz="8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806" name="Title Text"/>
          <p:cNvSpPr txBox="1">
            <a:spLocks noGrp="1"/>
          </p:cNvSpPr>
          <p:nvPr>
            <p:ph type="title"/>
          </p:nvPr>
        </p:nvSpPr>
        <p:spPr>
          <a:xfrm>
            <a:off x="1925835" y="133945"/>
            <a:ext cx="8340330" cy="982266"/>
          </a:xfrm>
          <a:prstGeom prst="rect">
            <a:avLst/>
          </a:prstGeom>
        </p:spPr>
        <p:txBody>
          <a:bodyPr lIns="35718" tIns="35718" rIns="35718" bIns="35718" anchor="b"/>
          <a:lstStyle>
            <a:lvl1pPr defTabSz="410765">
              <a:lnSpc>
                <a:spcPct val="100000"/>
              </a:lnSpc>
              <a:defRPr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8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158223" y="6465093"/>
            <a:ext cx="211240" cy="207938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410765"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04" y="0"/>
            <a:ext cx="12192001" cy="6085417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501874" y="1253809"/>
            <a:ext cx="10515601" cy="132556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49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05" y="5590111"/>
            <a:ext cx="12192002" cy="1267888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Straight Connector 7"/>
          <p:cNvSpPr/>
          <p:nvPr/>
        </p:nvSpPr>
        <p:spPr>
          <a:xfrm>
            <a:off x="-1" y="5590111"/>
            <a:ext cx="12186199" cy="1"/>
          </a:xfrm>
          <a:prstGeom prst="line">
            <a:avLst/>
          </a:prstGeom>
          <a:ln w="25400">
            <a:solidFill>
              <a:srgbClr val="27549C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949183" y="5688429"/>
            <a:ext cx="4157473" cy="1029365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2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617" y="6004119"/>
            <a:ext cx="3973068" cy="52474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Rectangle"/>
          <p:cNvSpPr/>
          <p:nvPr/>
        </p:nvSpPr>
        <p:spPr>
          <a:xfrm>
            <a:off x="1925835" y="1379682"/>
            <a:ext cx="8344763" cy="8930"/>
          </a:xfrm>
          <a:prstGeom prst="rect">
            <a:avLst/>
          </a:prstGeom>
          <a:ln w="3175">
            <a:solidFill>
              <a:srgbClr val="9A9A9A"/>
            </a:solidFill>
            <a:miter lim="400000"/>
          </a:ln>
        </p:spPr>
        <p:txBody>
          <a:bodyPr lIns="35718" tIns="35718" rIns="35718" bIns="35718" anchor="ctr"/>
          <a:lstStyle/>
          <a:p>
            <a:pPr defTabSz="321468">
              <a:defRPr sz="8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815" name="Title Text"/>
          <p:cNvSpPr txBox="1">
            <a:spLocks noGrp="1"/>
          </p:cNvSpPr>
          <p:nvPr>
            <p:ph type="title"/>
          </p:nvPr>
        </p:nvSpPr>
        <p:spPr>
          <a:xfrm>
            <a:off x="1925835" y="232171"/>
            <a:ext cx="8340330" cy="982267"/>
          </a:xfrm>
          <a:prstGeom prst="rect">
            <a:avLst/>
          </a:prstGeom>
        </p:spPr>
        <p:txBody>
          <a:bodyPr lIns="35718" tIns="35718" rIns="35718" bIns="35718" anchor="b"/>
          <a:lstStyle>
            <a:lvl1pPr defTabSz="410765">
              <a:lnSpc>
                <a:spcPct val="100000"/>
              </a:lnSpc>
              <a:defRPr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8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158224" y="6465093"/>
            <a:ext cx="211240" cy="207938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410765"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Line"/>
          <p:cNvSpPr/>
          <p:nvPr/>
        </p:nvSpPr>
        <p:spPr>
          <a:xfrm>
            <a:off x="1925835" y="1143000"/>
            <a:ext cx="8344763" cy="90"/>
          </a:xfrm>
          <a:prstGeom prst="line">
            <a:avLst/>
          </a:prstGeom>
          <a:ln w="3175">
            <a:solidFill>
              <a:srgbClr val="9A9A9A"/>
            </a:solidFill>
            <a:miter lim="400000"/>
          </a:ln>
        </p:spPr>
        <p:txBody>
          <a:bodyPr lIns="32146" tIns="32146" rIns="32146" bIns="32146"/>
          <a:lstStyle/>
          <a:p>
            <a:pPr algn="ctr" defTabSz="410765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824" name="Title Text"/>
          <p:cNvSpPr txBox="1">
            <a:spLocks noGrp="1"/>
          </p:cNvSpPr>
          <p:nvPr>
            <p:ph type="title"/>
          </p:nvPr>
        </p:nvSpPr>
        <p:spPr>
          <a:xfrm>
            <a:off x="1925835" y="133945"/>
            <a:ext cx="8340330" cy="982266"/>
          </a:xfrm>
          <a:prstGeom prst="rect">
            <a:avLst/>
          </a:prstGeom>
        </p:spPr>
        <p:txBody>
          <a:bodyPr lIns="35718" tIns="35718" rIns="35718" bIns="35718" anchor="b"/>
          <a:lstStyle>
            <a:lvl1pPr defTabSz="410765">
              <a:lnSpc>
                <a:spcPct val="100000"/>
              </a:lnSpc>
              <a:defRPr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8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158224" y="6465093"/>
            <a:ext cx="211240" cy="207938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410765"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2" name="\\DROBO-FS\QuickDrops\JB\PPTX NG\Droplets\LightingOverlay.png" descr="\\DROBO-FS\QuickDrops\JB\PPTX NG\Droplets\LightingOverla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9" y="857248"/>
            <a:ext cx="9144005" cy="514350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71" name="Group"/>
          <p:cNvGrpSpPr/>
          <p:nvPr/>
        </p:nvGrpSpPr>
        <p:grpSpPr>
          <a:xfrm>
            <a:off x="1513283" y="857249"/>
            <a:ext cx="9040420" cy="5143504"/>
            <a:chOff x="0" y="0"/>
            <a:chExt cx="9040418" cy="5143503"/>
          </a:xfrm>
        </p:grpSpPr>
        <p:grpSp>
          <p:nvGrpSpPr>
            <p:cNvPr id="859" name="Group"/>
            <p:cNvGrpSpPr/>
            <p:nvPr/>
          </p:nvGrpSpPr>
          <p:grpSpPr>
            <a:xfrm>
              <a:off x="0" y="0"/>
              <a:ext cx="910236" cy="5143504"/>
              <a:chOff x="0" y="0"/>
              <a:chExt cx="910235" cy="5143503"/>
            </a:xfrm>
          </p:grpSpPr>
          <p:sp>
            <p:nvSpPr>
              <p:cNvPr id="833" name="Rectangle"/>
              <p:cNvSpPr/>
              <p:nvPr/>
            </p:nvSpPr>
            <p:spPr>
              <a:xfrm>
                <a:off x="96440" y="3571"/>
                <a:ext cx="17862" cy="1635921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5718" tIns="35718" rIns="35718" bIns="35718" numCol="1" anchor="t">
                <a:noAutofit/>
              </a:bodyPr>
              <a:lstStyle/>
              <a:p>
                <a:pPr defTabSz="457200">
                  <a:defRPr sz="16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34" name="Shape"/>
              <p:cNvSpPr/>
              <p:nvPr/>
            </p:nvSpPr>
            <p:spPr>
              <a:xfrm>
                <a:off x="35718" y="1632347"/>
                <a:ext cx="142877" cy="1428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5718" tIns="35718" rIns="35718" bIns="35718" numCol="1" anchor="t">
                <a:noAutofit/>
              </a:bodyPr>
              <a:lstStyle/>
              <a:p>
                <a:pPr defTabSz="457200">
                  <a:defRPr sz="16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35" name="Shape"/>
              <p:cNvSpPr/>
              <p:nvPr/>
            </p:nvSpPr>
            <p:spPr>
              <a:xfrm>
                <a:off x="32146" y="3015854"/>
                <a:ext cx="142877" cy="1416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5718" tIns="35718" rIns="35718" bIns="35718" numCol="1" anchor="t">
                <a:noAutofit/>
              </a:bodyPr>
              <a:lstStyle/>
              <a:p>
                <a:pPr defTabSz="457200">
                  <a:defRPr sz="16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36" name="Shape"/>
              <p:cNvSpPr/>
              <p:nvPr/>
            </p:nvSpPr>
            <p:spPr>
              <a:xfrm>
                <a:off x="160734" y="3571"/>
                <a:ext cx="277418" cy="13585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5718" tIns="35718" rIns="35718" bIns="35718" numCol="1" anchor="t">
                <a:noAutofit/>
              </a:bodyPr>
              <a:lstStyle/>
              <a:p>
                <a:pPr defTabSz="457200">
                  <a:defRPr sz="16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37" name="Shape"/>
              <p:cNvSpPr/>
              <p:nvPr/>
            </p:nvSpPr>
            <p:spPr>
              <a:xfrm>
                <a:off x="388143" y="1351359"/>
                <a:ext cx="142877" cy="1416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5718" tIns="35718" rIns="35718" bIns="35718" numCol="1" anchor="t">
                <a:noAutofit/>
              </a:bodyPr>
              <a:lstStyle/>
              <a:p>
                <a:pPr defTabSz="457200">
                  <a:defRPr sz="16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38" name="Shape"/>
              <p:cNvSpPr/>
              <p:nvPr/>
            </p:nvSpPr>
            <p:spPr>
              <a:xfrm>
                <a:off x="225028" y="3571"/>
                <a:ext cx="277418" cy="10727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5718" tIns="35718" rIns="35718" bIns="35718" numCol="1" anchor="t">
                <a:noAutofit/>
              </a:bodyPr>
              <a:lstStyle/>
              <a:p>
                <a:pPr defTabSz="457200">
                  <a:defRPr sz="16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39" name="Shape"/>
              <p:cNvSpPr/>
              <p:nvPr/>
            </p:nvSpPr>
            <p:spPr>
              <a:xfrm>
                <a:off x="420291" y="0"/>
                <a:ext cx="114302" cy="684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5718" tIns="35718" rIns="35718" bIns="35718" numCol="1" anchor="t">
                <a:noAutofit/>
              </a:bodyPr>
              <a:lstStyle/>
              <a:p>
                <a:pPr defTabSz="457200">
                  <a:defRPr sz="16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40" name="Shape"/>
              <p:cNvSpPr/>
              <p:nvPr/>
            </p:nvSpPr>
            <p:spPr>
              <a:xfrm>
                <a:off x="452437" y="1065609"/>
                <a:ext cx="142877" cy="1428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5718" tIns="35718" rIns="35718" bIns="35718" numCol="1" anchor="t">
                <a:noAutofit/>
              </a:bodyPr>
              <a:lstStyle/>
              <a:p>
                <a:pPr defTabSz="457200">
                  <a:defRPr sz="16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41" name="Shape"/>
              <p:cNvSpPr/>
              <p:nvPr/>
            </p:nvSpPr>
            <p:spPr>
              <a:xfrm>
                <a:off x="452437" y="677466"/>
                <a:ext cx="142877" cy="1428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5718" tIns="35718" rIns="35718" bIns="35718" numCol="1" anchor="t">
                <a:noAutofit/>
              </a:bodyPr>
              <a:lstStyle/>
              <a:p>
                <a:pPr defTabSz="457200">
                  <a:defRPr sz="16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42" name="Shape"/>
              <p:cNvSpPr/>
              <p:nvPr/>
            </p:nvSpPr>
            <p:spPr>
              <a:xfrm>
                <a:off x="491728" y="0"/>
                <a:ext cx="316708" cy="3952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5718" tIns="35718" rIns="35718" bIns="35718" numCol="1" anchor="t">
                <a:noAutofit/>
              </a:bodyPr>
              <a:lstStyle/>
              <a:p>
                <a:pPr defTabSz="457200">
                  <a:defRPr sz="16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43" name="Shape"/>
              <p:cNvSpPr/>
              <p:nvPr/>
            </p:nvSpPr>
            <p:spPr>
              <a:xfrm>
                <a:off x="781645" y="366712"/>
                <a:ext cx="110730" cy="110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5718" tIns="35718" rIns="35718" bIns="35718" numCol="1" anchor="t">
                <a:noAutofit/>
              </a:bodyPr>
              <a:lstStyle/>
              <a:p>
                <a:pPr defTabSz="457200">
                  <a:defRPr sz="16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44" name="Shape"/>
              <p:cNvSpPr/>
              <p:nvPr/>
            </p:nvSpPr>
            <p:spPr>
              <a:xfrm>
                <a:off x="17859" y="1351359"/>
                <a:ext cx="92870" cy="952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5718" tIns="35718" rIns="35718" bIns="35718" numCol="1" anchor="t">
                <a:noAutofit/>
              </a:bodyPr>
              <a:lstStyle/>
              <a:p>
                <a:pPr defTabSz="457200">
                  <a:defRPr sz="16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45" name="Shape"/>
              <p:cNvSpPr/>
              <p:nvPr/>
            </p:nvSpPr>
            <p:spPr>
              <a:xfrm>
                <a:off x="3571" y="2662238"/>
                <a:ext cx="110731" cy="3607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5718" tIns="35718" rIns="35718" bIns="35718" numCol="1" anchor="t">
                <a:noAutofit/>
              </a:bodyPr>
              <a:lstStyle/>
              <a:p>
                <a:pPr defTabSz="457200">
                  <a:defRPr sz="16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46" name="Shape"/>
              <p:cNvSpPr/>
              <p:nvPr/>
            </p:nvSpPr>
            <p:spPr>
              <a:xfrm>
                <a:off x="107156" y="1037034"/>
                <a:ext cx="107158" cy="3571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5718" tIns="35718" rIns="35718" bIns="35718" numCol="1" anchor="t">
                <a:noAutofit/>
              </a:bodyPr>
              <a:lstStyle/>
              <a:p>
                <a:pPr defTabSz="457200">
                  <a:defRPr sz="16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47" name="Shape"/>
              <p:cNvSpPr/>
              <p:nvPr/>
            </p:nvSpPr>
            <p:spPr>
              <a:xfrm>
                <a:off x="164306" y="1387078"/>
                <a:ext cx="85727" cy="809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5718" tIns="35718" rIns="35718" bIns="35718" numCol="1" anchor="t">
                <a:noAutofit/>
              </a:bodyPr>
              <a:lstStyle/>
              <a:p>
                <a:pPr defTabSz="457200">
                  <a:defRPr sz="16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48" name="Rectangle"/>
              <p:cNvSpPr/>
              <p:nvPr/>
            </p:nvSpPr>
            <p:spPr>
              <a:xfrm>
                <a:off x="110728" y="3496867"/>
                <a:ext cx="17862" cy="1635920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5718" tIns="35718" rIns="35718" bIns="35718" numCol="1" anchor="t">
                <a:noAutofit/>
              </a:bodyPr>
              <a:lstStyle/>
              <a:p>
                <a:pPr defTabSz="457200">
                  <a:defRPr sz="16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49" name="Shape"/>
              <p:cNvSpPr/>
              <p:nvPr/>
            </p:nvSpPr>
            <p:spPr>
              <a:xfrm>
                <a:off x="178593" y="3781425"/>
                <a:ext cx="277418" cy="1351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5718" tIns="35718" rIns="35718" bIns="35718" numCol="1" anchor="t">
                <a:noAutofit/>
              </a:bodyPr>
              <a:lstStyle/>
              <a:p>
                <a:pPr defTabSz="457200">
                  <a:defRPr sz="16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50" name="Shape"/>
              <p:cNvSpPr/>
              <p:nvPr/>
            </p:nvSpPr>
            <p:spPr>
              <a:xfrm>
                <a:off x="50006" y="3361135"/>
                <a:ext cx="142877" cy="1428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5718" tIns="35718" rIns="35718" bIns="35718" numCol="1" anchor="t">
                <a:noAutofit/>
              </a:bodyPr>
              <a:lstStyle/>
              <a:p>
                <a:pPr defTabSz="457200">
                  <a:defRPr sz="16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51" name="Shape"/>
              <p:cNvSpPr/>
              <p:nvPr/>
            </p:nvSpPr>
            <p:spPr>
              <a:xfrm>
                <a:off x="0" y="4220766"/>
                <a:ext cx="64295" cy="9120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5718" tIns="35718" rIns="35718" bIns="35718" numCol="1" anchor="t">
                <a:noAutofit/>
              </a:bodyPr>
              <a:lstStyle/>
              <a:p>
                <a:pPr defTabSz="457200">
                  <a:defRPr sz="16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52" name="Shape"/>
              <p:cNvSpPr/>
              <p:nvPr/>
            </p:nvSpPr>
            <p:spPr>
              <a:xfrm>
                <a:off x="406003" y="3650457"/>
                <a:ext cx="142877" cy="1416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5718" tIns="35718" rIns="35718" bIns="35718" numCol="1" anchor="t">
                <a:noAutofit/>
              </a:bodyPr>
              <a:lstStyle/>
              <a:p>
                <a:pPr defTabSz="457200">
                  <a:defRPr sz="16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53" name="Shape"/>
              <p:cNvSpPr/>
              <p:nvPr/>
            </p:nvSpPr>
            <p:spPr>
              <a:xfrm>
                <a:off x="242887" y="4067176"/>
                <a:ext cx="280989" cy="10691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5718" tIns="35718" rIns="35718" bIns="35718" numCol="1" anchor="t">
                <a:noAutofit/>
              </a:bodyPr>
              <a:lstStyle/>
              <a:p>
                <a:pPr defTabSz="457200">
                  <a:defRPr sz="16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54" name="Shape"/>
              <p:cNvSpPr/>
              <p:nvPr/>
            </p:nvSpPr>
            <p:spPr>
              <a:xfrm>
                <a:off x="438149" y="4458892"/>
                <a:ext cx="114302" cy="6846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5718" tIns="35718" rIns="35718" bIns="35718" numCol="1" anchor="t">
                <a:noAutofit/>
              </a:bodyPr>
              <a:lstStyle/>
              <a:p>
                <a:pPr defTabSz="457200">
                  <a:defRPr sz="16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55" name="Shape"/>
              <p:cNvSpPr/>
              <p:nvPr/>
            </p:nvSpPr>
            <p:spPr>
              <a:xfrm>
                <a:off x="470297" y="3935016"/>
                <a:ext cx="142877" cy="1428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5718" tIns="35718" rIns="35718" bIns="35718" numCol="1" anchor="t">
                <a:noAutofit/>
              </a:bodyPr>
              <a:lstStyle/>
              <a:p>
                <a:pPr defTabSz="457200">
                  <a:defRPr sz="16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56" name="Shape"/>
              <p:cNvSpPr/>
              <p:nvPr/>
            </p:nvSpPr>
            <p:spPr>
              <a:xfrm>
                <a:off x="470297" y="4323160"/>
                <a:ext cx="142877" cy="1428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5718" tIns="35718" rIns="35718" bIns="35718" numCol="1" anchor="t">
                <a:noAutofit/>
              </a:bodyPr>
              <a:lstStyle/>
              <a:p>
                <a:pPr defTabSz="457200">
                  <a:defRPr sz="16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57" name="Shape"/>
              <p:cNvSpPr/>
              <p:nvPr/>
            </p:nvSpPr>
            <p:spPr>
              <a:xfrm>
                <a:off x="513160" y="4748214"/>
                <a:ext cx="313136" cy="388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5718" tIns="35718" rIns="35718" bIns="35718" numCol="1" anchor="t">
                <a:noAutofit/>
              </a:bodyPr>
              <a:lstStyle/>
              <a:p>
                <a:pPr defTabSz="457200">
                  <a:defRPr sz="16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58" name="Shape"/>
              <p:cNvSpPr/>
              <p:nvPr/>
            </p:nvSpPr>
            <p:spPr>
              <a:xfrm>
                <a:off x="797719" y="4666061"/>
                <a:ext cx="112517" cy="110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5718" tIns="35718" rIns="35718" bIns="35718" numCol="1" anchor="t">
                <a:noAutofit/>
              </a:bodyPr>
              <a:lstStyle/>
              <a:p>
                <a:pPr defTabSz="457200">
                  <a:defRPr sz="16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</p:grpSp>
        <p:grpSp>
          <p:nvGrpSpPr>
            <p:cNvPr id="870" name="Group"/>
            <p:cNvGrpSpPr/>
            <p:nvPr/>
          </p:nvGrpSpPr>
          <p:grpSpPr>
            <a:xfrm>
              <a:off x="8539757" y="-1"/>
              <a:ext cx="500662" cy="5136362"/>
              <a:chOff x="-1" y="0"/>
              <a:chExt cx="500661" cy="5136359"/>
            </a:xfrm>
          </p:grpSpPr>
          <p:sp>
            <p:nvSpPr>
              <p:cNvPr id="860" name="Shape"/>
              <p:cNvSpPr/>
              <p:nvPr/>
            </p:nvSpPr>
            <p:spPr>
              <a:xfrm>
                <a:off x="83939" y="-1"/>
                <a:ext cx="313137" cy="3845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5718" tIns="35718" rIns="35718" bIns="35718" numCol="1" anchor="t">
                <a:noAutofit/>
              </a:bodyPr>
              <a:lstStyle/>
              <a:p>
                <a:pPr defTabSz="457200">
                  <a:defRPr sz="16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61" name="Shape"/>
              <p:cNvSpPr/>
              <p:nvPr/>
            </p:nvSpPr>
            <p:spPr>
              <a:xfrm>
                <a:off x="-2" y="355997"/>
                <a:ext cx="112518" cy="1143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5718" tIns="35718" rIns="35718" bIns="35718" numCol="1" anchor="t">
                <a:noAutofit/>
              </a:bodyPr>
              <a:lstStyle/>
              <a:p>
                <a:pPr defTabSz="457200">
                  <a:defRPr sz="16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62" name="Shape"/>
              <p:cNvSpPr/>
              <p:nvPr/>
            </p:nvSpPr>
            <p:spPr>
              <a:xfrm>
                <a:off x="194667" y="1154906"/>
                <a:ext cx="141687" cy="1428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5718" tIns="35718" rIns="35718" bIns="35718" numCol="1" anchor="t">
                <a:noAutofit/>
              </a:bodyPr>
              <a:lstStyle/>
              <a:p>
                <a:pPr defTabSz="457200">
                  <a:defRPr sz="16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63" name="Shape"/>
              <p:cNvSpPr/>
              <p:nvPr/>
            </p:nvSpPr>
            <p:spPr>
              <a:xfrm>
                <a:off x="119658" y="4270774"/>
                <a:ext cx="223840" cy="8655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5718" tIns="35718" rIns="35718" bIns="35718" numCol="1" anchor="t">
                <a:noAutofit/>
              </a:bodyPr>
              <a:lstStyle/>
              <a:p>
                <a:pPr defTabSz="457200">
                  <a:defRPr sz="16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64" name="Shape"/>
              <p:cNvSpPr/>
              <p:nvPr/>
            </p:nvSpPr>
            <p:spPr>
              <a:xfrm>
                <a:off x="300633" y="4163618"/>
                <a:ext cx="117874" cy="1166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5718" tIns="35718" rIns="35718" bIns="35718" numCol="1" anchor="t">
                <a:noAutofit/>
              </a:bodyPr>
              <a:lstStyle/>
              <a:p>
                <a:pPr defTabSz="457200">
                  <a:defRPr sz="16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65" name="Shape"/>
              <p:cNvSpPr/>
              <p:nvPr/>
            </p:nvSpPr>
            <p:spPr>
              <a:xfrm>
                <a:off x="254198" y="3571"/>
                <a:ext cx="228603" cy="11584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5718" tIns="35718" rIns="35718" bIns="35718" numCol="1" anchor="t">
                <a:noAutofit/>
              </a:bodyPr>
              <a:lstStyle/>
              <a:p>
                <a:pPr defTabSz="457200">
                  <a:defRPr sz="16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66" name="Shape"/>
              <p:cNvSpPr/>
              <p:nvPr/>
            </p:nvSpPr>
            <p:spPr>
              <a:xfrm>
                <a:off x="198239" y="3650457"/>
                <a:ext cx="141687" cy="1416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5718" tIns="35718" rIns="35718" bIns="35718" numCol="1" anchor="t">
                <a:noAutofit/>
              </a:bodyPr>
              <a:lstStyle/>
              <a:p>
                <a:pPr defTabSz="457200">
                  <a:defRPr sz="16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67" name="Shape"/>
              <p:cNvSpPr/>
              <p:nvPr/>
            </p:nvSpPr>
            <p:spPr>
              <a:xfrm>
                <a:off x="51791" y="3784999"/>
                <a:ext cx="230984" cy="1351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5718" tIns="35718" rIns="35718" bIns="35718" numCol="1" anchor="t">
                <a:noAutofit/>
              </a:bodyPr>
              <a:lstStyle/>
              <a:p>
                <a:pPr defTabSz="457200">
                  <a:defRPr sz="16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68" name="Shape"/>
              <p:cNvSpPr/>
              <p:nvPr/>
            </p:nvSpPr>
            <p:spPr>
              <a:xfrm>
                <a:off x="357784" y="4812508"/>
                <a:ext cx="142877" cy="1416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5718" tIns="35718" rIns="35718" bIns="35718" numCol="1" anchor="t">
                <a:noAutofit/>
              </a:bodyPr>
              <a:lstStyle/>
              <a:p>
                <a:pPr defTabSz="457200">
                  <a:defRPr sz="16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69" name="Rectangle"/>
              <p:cNvSpPr/>
              <p:nvPr/>
            </p:nvSpPr>
            <p:spPr>
              <a:xfrm>
                <a:off x="425649" y="4947049"/>
                <a:ext cx="17861" cy="189310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5718" tIns="35718" rIns="35718" bIns="35718" numCol="1" anchor="t">
                <a:noAutofit/>
              </a:bodyPr>
              <a:lstStyle/>
              <a:p>
                <a:pPr defTabSz="457200">
                  <a:defRPr sz="1600"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</p:grpSp>
      </p:grpSp>
      <p:sp>
        <p:nvSpPr>
          <p:cNvPr id="872" name="Title Text"/>
          <p:cNvSpPr txBox="1">
            <a:spLocks noGrp="1"/>
          </p:cNvSpPr>
          <p:nvPr>
            <p:ph type="title"/>
          </p:nvPr>
        </p:nvSpPr>
        <p:spPr>
          <a:xfrm>
            <a:off x="2380058" y="1321138"/>
            <a:ext cx="7429501" cy="1108929"/>
          </a:xfrm>
          <a:prstGeom prst="rect">
            <a:avLst/>
          </a:prstGeom>
        </p:spPr>
        <p:txBody>
          <a:bodyPr lIns="34289" tIns="34289" rIns="34289" bIns="34289"/>
          <a:lstStyle>
            <a:lvl1pPr>
              <a:defRPr sz="3400" b="0" cap="all"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r>
              <a:t>Title Text</a:t>
            </a:r>
          </a:p>
        </p:txBody>
      </p:sp>
      <p:sp>
        <p:nvSpPr>
          <p:cNvPr id="8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0056" y="2544363"/>
            <a:ext cx="3658794" cy="2656288"/>
          </a:xfrm>
          <a:prstGeom prst="rect">
            <a:avLst/>
          </a:prstGeom>
        </p:spPr>
        <p:txBody>
          <a:bodyPr lIns="34289" tIns="34289" rIns="34289" bIns="34289"/>
          <a:lstStyle>
            <a:lvl1pPr marL="209550" indent="-209550">
              <a:lnSpc>
                <a:spcPct val="120000"/>
              </a:lnSpc>
              <a:spcBef>
                <a:spcPts val="900"/>
              </a:spcBef>
              <a:buSzPct val="125000"/>
              <a:defRPr sz="22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  <a:lvl2pPr marL="708659" indent="-251459">
              <a:lnSpc>
                <a:spcPct val="120000"/>
              </a:lnSpc>
              <a:spcBef>
                <a:spcPts val="900"/>
              </a:spcBef>
              <a:buSzPct val="125000"/>
              <a:defRPr sz="22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2pPr>
            <a:lvl3pPr marL="1193800" indent="-279400">
              <a:lnSpc>
                <a:spcPct val="120000"/>
              </a:lnSpc>
              <a:spcBef>
                <a:spcPts val="900"/>
              </a:spcBef>
              <a:buSzPct val="125000"/>
              <a:defRPr sz="22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3pPr>
            <a:lvl4pPr marL="1685925" indent="-314325">
              <a:lnSpc>
                <a:spcPct val="120000"/>
              </a:lnSpc>
              <a:spcBef>
                <a:spcPts val="900"/>
              </a:spcBef>
              <a:buSzPct val="125000"/>
              <a:defRPr sz="22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4pPr>
            <a:lvl5pPr marL="2143125" indent="-314325">
              <a:lnSpc>
                <a:spcPct val="120000"/>
              </a:lnSpc>
              <a:spcBef>
                <a:spcPts val="900"/>
              </a:spcBef>
              <a:buSzPct val="125000"/>
              <a:defRPr sz="22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02147" y="5308837"/>
            <a:ext cx="207411" cy="195580"/>
          </a:xfrm>
          <a:prstGeom prst="rect">
            <a:avLst/>
          </a:prstGeom>
        </p:spPr>
        <p:txBody>
          <a:bodyPr lIns="34289" tIns="34289" rIns="34289" bIns="34289"/>
          <a:lstStyle>
            <a:lvl1pPr defTabSz="457200">
              <a:defRPr sz="9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158223" y="6465093"/>
            <a:ext cx="211240" cy="207938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410765"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Title Text"/>
          <p:cNvSpPr txBox="1">
            <a:spLocks noGrp="1"/>
          </p:cNvSpPr>
          <p:nvPr>
            <p:ph type="title"/>
          </p:nvPr>
        </p:nvSpPr>
        <p:spPr>
          <a:xfrm>
            <a:off x="1925835" y="44648"/>
            <a:ext cx="8340330" cy="982267"/>
          </a:xfrm>
          <a:prstGeom prst="rect">
            <a:avLst/>
          </a:prstGeom>
        </p:spPr>
        <p:txBody>
          <a:bodyPr lIns="35718" tIns="35718" rIns="35718" bIns="35718" anchor="b">
            <a:noAutofit/>
          </a:bodyPr>
          <a:lstStyle>
            <a:lvl1pPr defTabSz="410765">
              <a:lnSpc>
                <a:spcPct val="100000"/>
              </a:lnSpc>
              <a:defRPr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8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158223" y="6465093"/>
            <a:ext cx="211240" cy="207938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410765"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83C6"/>
          </a:solidFill>
          <a:ln w="12700">
            <a:miter lim="400000"/>
          </a:ln>
        </p:spPr>
        <p:txBody>
          <a:bodyPr lIns="45719" rIns="45719"/>
          <a:lstStyle/>
          <a:p>
            <a:pPr defTabSz="457200"/>
            <a:endParaRPr/>
          </a:p>
        </p:txBody>
      </p:sp>
      <p:sp>
        <p:nvSpPr>
          <p:cNvPr id="897" name="Rectangle 8"/>
          <p:cNvSpPr/>
          <p:nvPr/>
        </p:nvSpPr>
        <p:spPr>
          <a:xfrm>
            <a:off x="14" y="6334316"/>
            <a:ext cx="12188826" cy="64009"/>
          </a:xfrm>
          <a:prstGeom prst="rect">
            <a:avLst/>
          </a:prstGeom>
          <a:solidFill>
            <a:srgbClr val="1CADE4"/>
          </a:solidFill>
          <a:ln w="12700">
            <a:miter lim="400000"/>
          </a:ln>
        </p:spPr>
        <p:txBody>
          <a:bodyPr lIns="45719" rIns="45719"/>
          <a:lstStyle/>
          <a:p>
            <a:pPr defTabSz="457200"/>
            <a:endParaRPr/>
          </a:p>
        </p:txBody>
      </p:sp>
      <p:sp>
        <p:nvSpPr>
          <p:cNvPr id="898" name="Straight Connector 9"/>
          <p:cNvSpPr/>
          <p:nvPr/>
        </p:nvSpPr>
        <p:spPr>
          <a:xfrm>
            <a:off x="1193532" y="1737845"/>
            <a:ext cx="9966960" cy="1"/>
          </a:xfrm>
          <a:prstGeom prst="line">
            <a:avLst/>
          </a:prstGeom>
          <a:ln w="6350">
            <a:solidFill>
              <a:srgbClr val="808080"/>
            </a:solidFill>
          </a:ln>
        </p:spPr>
        <p:txBody>
          <a:bodyPr lIns="45719" rIns="45719"/>
          <a:lstStyle/>
          <a:p>
            <a:pPr defTabSz="457200"/>
            <a:endParaRPr/>
          </a:p>
        </p:txBody>
      </p:sp>
      <p:sp>
        <p:nvSpPr>
          <p:cNvPr id="899" name="Title Text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1" cy="1450757"/>
          </a:xfrm>
          <a:prstGeom prst="rect">
            <a:avLst/>
          </a:prstGeom>
        </p:spPr>
        <p:txBody>
          <a:bodyPr anchor="b"/>
          <a:lstStyle>
            <a:lvl1pPr>
              <a:lnSpc>
                <a:spcPct val="85000"/>
              </a:lnSpc>
              <a:defRPr sz="4800" b="0" spc="-50">
                <a:solidFill>
                  <a:srgbClr val="40404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00" name="Body Level One…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1" cy="4023360"/>
          </a:xfrm>
          <a:prstGeom prst="rect">
            <a:avLst/>
          </a:prstGeom>
        </p:spPr>
        <p:txBody>
          <a:bodyPr lIns="0" tIns="0" rIns="0" bIns="0"/>
          <a:lstStyle>
            <a:lvl1pPr marL="91439" indent="-91439">
              <a:spcBef>
                <a:spcPts val="1200"/>
              </a:spcBef>
              <a:buClr>
                <a:srgbClr val="1CADE4"/>
              </a:buClr>
              <a:buFont typeface="Calibri"/>
              <a:buChar char=" "/>
              <a:defRPr sz="2000">
                <a:solidFill>
                  <a:srgbClr val="404040"/>
                </a:solidFill>
              </a:defRPr>
            </a:lvl1pPr>
            <a:lvl2pPr marL="404368" indent="-203200">
              <a:spcBef>
                <a:spcPts val="1200"/>
              </a:spcBef>
              <a:buClr>
                <a:srgbClr val="1CADE4"/>
              </a:buClr>
              <a:buFont typeface="Calibri"/>
              <a:buChar char="◦"/>
              <a:defRPr sz="2000">
                <a:solidFill>
                  <a:srgbClr val="404040"/>
                </a:solidFill>
              </a:defRPr>
            </a:lvl2pPr>
            <a:lvl3pPr marL="645305" indent="-261257">
              <a:spcBef>
                <a:spcPts val="1200"/>
              </a:spcBef>
              <a:buClr>
                <a:srgbClr val="1CADE4"/>
              </a:buClr>
              <a:buFont typeface="Calibri"/>
              <a:buChar char="◦"/>
              <a:defRPr sz="2000">
                <a:solidFill>
                  <a:srgbClr val="404040"/>
                </a:solidFill>
              </a:defRPr>
            </a:lvl3pPr>
            <a:lvl4pPr marL="828185" indent="-261257">
              <a:spcBef>
                <a:spcPts val="1200"/>
              </a:spcBef>
              <a:buClr>
                <a:srgbClr val="1CADE4"/>
              </a:buClr>
              <a:buFont typeface="Calibri"/>
              <a:buChar char="◦"/>
              <a:defRPr sz="2000">
                <a:solidFill>
                  <a:srgbClr val="404040"/>
                </a:solidFill>
              </a:defRPr>
            </a:lvl4pPr>
            <a:lvl5pPr marL="1011065" indent="-261257">
              <a:spcBef>
                <a:spcPts val="1200"/>
              </a:spcBef>
              <a:buClr>
                <a:srgbClr val="1CADE4"/>
              </a:buClr>
              <a:buFont typeface="Calibri"/>
              <a:buChar char="◦"/>
              <a:defRPr sz="2000">
                <a:solidFill>
                  <a:srgbClr val="40404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979606" y="6514078"/>
            <a:ext cx="232878" cy="256541"/>
          </a:xfrm>
          <a:prstGeom prst="rect">
            <a:avLst/>
          </a:prstGeom>
        </p:spPr>
        <p:txBody>
          <a:bodyPr/>
          <a:lstStyle>
            <a:lvl1pPr defTabSz="457200">
              <a:defRPr sz="10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Title Text"/>
          <p:cNvSpPr txBox="1">
            <a:spLocks noGrp="1"/>
          </p:cNvSpPr>
          <p:nvPr>
            <p:ph type="title"/>
          </p:nvPr>
        </p:nvSpPr>
        <p:spPr>
          <a:xfrm>
            <a:off x="1835699" y="1302274"/>
            <a:ext cx="8520602" cy="572701"/>
          </a:xfrm>
          <a:prstGeom prst="rect">
            <a:avLst/>
          </a:prstGeom>
        </p:spPr>
        <p:txBody>
          <a:bodyPr lIns="91425" tIns="91425" rIns="91425" bIns="91425" anchor="t"/>
          <a:lstStyle>
            <a:lvl1pPr defTabSz="1219200">
              <a:lnSpc>
                <a:spcPct val="100000"/>
              </a:lnSpc>
              <a:defRPr sz="36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90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835699" y="2009725"/>
            <a:ext cx="8520602" cy="3416400"/>
          </a:xfrm>
          <a:prstGeom prst="rect">
            <a:avLst/>
          </a:prstGeom>
        </p:spPr>
        <p:txBody>
          <a:bodyPr lIns="91425" tIns="91425" rIns="91425" bIns="91425"/>
          <a:lstStyle>
            <a:lvl1pPr marL="533400" indent="-419100" defTabSz="12192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2200"/>
              <a:buChar char="●"/>
              <a:defRPr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95828" indent="-498928" defTabSz="12192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2200"/>
              <a:buChar char="○"/>
              <a:defRPr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53028" indent="-498928" defTabSz="12192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2200"/>
              <a:buChar char="■"/>
              <a:defRPr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0228" indent="-498928" defTabSz="12192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2200"/>
              <a:buChar char="●"/>
              <a:defRPr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467428" indent="-498928" defTabSz="12192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2200"/>
              <a:buChar char="○"/>
              <a:defRPr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180092" y="5539434"/>
            <a:ext cx="365066" cy="355666"/>
          </a:xfrm>
          <a:prstGeom prst="rect">
            <a:avLst/>
          </a:prstGeom>
        </p:spPr>
        <p:txBody>
          <a:bodyPr lIns="91425" tIns="91425" rIns="91425" bIns="91425"/>
          <a:lstStyle>
            <a:lvl1pPr defTabSz="1219200"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Line"/>
          <p:cNvSpPr/>
          <p:nvPr/>
        </p:nvSpPr>
        <p:spPr>
          <a:xfrm>
            <a:off x="1979414" y="1196578"/>
            <a:ext cx="8233172" cy="128"/>
          </a:xfrm>
          <a:prstGeom prst="line">
            <a:avLst/>
          </a:prstGeom>
          <a:ln w="3175">
            <a:solidFill>
              <a:srgbClr val="9A9A9A"/>
            </a:solidFill>
            <a:miter lim="400000"/>
          </a:ln>
        </p:spPr>
        <p:txBody>
          <a:bodyPr lIns="35718" tIns="35718" rIns="35718" bIns="35718" anchor="ctr"/>
          <a:lstStyle/>
          <a:p>
            <a:pPr defTabSz="321468">
              <a:defRPr sz="8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918" name="Title Text"/>
          <p:cNvSpPr txBox="1">
            <a:spLocks noGrp="1"/>
          </p:cNvSpPr>
          <p:nvPr>
            <p:ph type="title"/>
          </p:nvPr>
        </p:nvSpPr>
        <p:spPr>
          <a:xfrm>
            <a:off x="1925835" y="44648"/>
            <a:ext cx="8340330" cy="982267"/>
          </a:xfrm>
          <a:prstGeom prst="rect">
            <a:avLst/>
          </a:prstGeom>
        </p:spPr>
        <p:txBody>
          <a:bodyPr lIns="35718" tIns="35718" rIns="35718" bIns="35718" anchor="b">
            <a:noAutofit/>
          </a:bodyPr>
          <a:lstStyle>
            <a:lvl1pPr defTabSz="410765">
              <a:lnSpc>
                <a:spcPct val="100000"/>
              </a:lnSpc>
              <a:defRPr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9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158223" y="6465093"/>
            <a:ext cx="211240" cy="207938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410765"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Diamond"/>
          <p:cNvSpPr/>
          <p:nvPr/>
        </p:nvSpPr>
        <p:spPr>
          <a:xfrm>
            <a:off x="1925835" y="1384101"/>
            <a:ext cx="8344763" cy="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3175">
            <a:solidFill>
              <a:srgbClr val="9A9A9A"/>
            </a:solidFill>
            <a:miter lim="400000"/>
          </a:ln>
        </p:spPr>
        <p:txBody>
          <a:bodyPr lIns="35718" tIns="35718" rIns="35718" bIns="35718" anchor="ctr"/>
          <a:lstStyle/>
          <a:p>
            <a:pPr defTabSz="321468">
              <a:defRPr sz="8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946" name="Title Text"/>
          <p:cNvSpPr txBox="1">
            <a:spLocks noGrp="1"/>
          </p:cNvSpPr>
          <p:nvPr>
            <p:ph type="title"/>
          </p:nvPr>
        </p:nvSpPr>
        <p:spPr>
          <a:xfrm>
            <a:off x="1925835" y="232171"/>
            <a:ext cx="8340330" cy="982267"/>
          </a:xfrm>
          <a:prstGeom prst="rect">
            <a:avLst/>
          </a:prstGeom>
        </p:spPr>
        <p:txBody>
          <a:bodyPr lIns="35718" tIns="35718" rIns="35718" bIns="35718" anchor="b"/>
          <a:lstStyle>
            <a:lvl1pPr defTabSz="410765">
              <a:lnSpc>
                <a:spcPct val="100000"/>
              </a:lnSpc>
              <a:defRPr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9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158223" y="6465093"/>
            <a:ext cx="211240" cy="207938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410765"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Straight Connector 6"/>
          <p:cNvSpPr/>
          <p:nvPr/>
        </p:nvSpPr>
        <p:spPr>
          <a:xfrm flipV="1">
            <a:off x="762000" y="826323"/>
            <a:ext cx="1" cy="914401"/>
          </a:xfrm>
          <a:prstGeom prst="line">
            <a:avLst/>
          </a:prstGeom>
          <a:ln w="19050">
            <a:solidFill>
              <a:srgbClr val="1CADE4"/>
            </a:solidFill>
          </a:ln>
        </p:spPr>
        <p:txBody>
          <a:bodyPr lIns="45719" rIns="45719"/>
          <a:lstStyle/>
          <a:p>
            <a:pPr defTabSz="457200">
              <a:defRPr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</p:txBody>
      </p:sp>
      <p:sp>
        <p:nvSpPr>
          <p:cNvPr id="955" name="Title Text"/>
          <p:cNvSpPr txBox="1">
            <a:spLocks noGrp="1"/>
          </p:cNvSpPr>
          <p:nvPr>
            <p:ph type="title"/>
          </p:nvPr>
        </p:nvSpPr>
        <p:spPr>
          <a:xfrm>
            <a:off x="1024127" y="585216"/>
            <a:ext cx="9720073" cy="1499617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5000" b="0" cap="all" spc="100">
                <a:solidFill>
                  <a:srgbClr val="0D0D0D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956" name="Body Level One…"/>
          <p:cNvSpPr txBox="1">
            <a:spLocks noGrp="1"/>
          </p:cNvSpPr>
          <p:nvPr>
            <p:ph type="body" idx="1"/>
          </p:nvPr>
        </p:nvSpPr>
        <p:spPr>
          <a:xfrm>
            <a:off x="1024127" y="2286000"/>
            <a:ext cx="9720075" cy="4023360"/>
          </a:xfrm>
          <a:prstGeom prst="rect">
            <a:avLst/>
          </a:prstGeom>
        </p:spPr>
        <p:txBody>
          <a:bodyPr/>
          <a:lstStyle>
            <a:lvl1pPr marL="91439" indent="-91439">
              <a:spcBef>
                <a:spcPts val="1200"/>
              </a:spcBef>
              <a:buClr>
                <a:srgbClr val="1CADE4"/>
              </a:buClr>
              <a:buFont typeface="Tw Cen MT"/>
              <a:buChar char=" "/>
              <a:defRPr sz="2200">
                <a:latin typeface="Tw Cen MT"/>
                <a:ea typeface="Tw Cen MT"/>
                <a:cs typeface="Tw Cen MT"/>
                <a:sym typeface="Tw Cen MT"/>
              </a:defRPr>
            </a:lvl1pPr>
            <a:lvl2pPr marL="295655" indent="-167639">
              <a:spcBef>
                <a:spcPts val="1200"/>
              </a:spcBef>
              <a:buClr>
                <a:srgbClr val="1CADE4"/>
              </a:buClr>
              <a:buFont typeface="Tw Cen MT"/>
              <a:buChar char=""/>
              <a:defRPr sz="2200">
                <a:latin typeface="Tw Cen MT"/>
                <a:ea typeface="Tw Cen MT"/>
                <a:cs typeface="Tw Cen MT"/>
                <a:sym typeface="Tw Cen MT"/>
              </a:defRPr>
            </a:lvl2pPr>
            <a:lvl3pPr marL="526433" indent="-215537">
              <a:spcBef>
                <a:spcPts val="1200"/>
              </a:spcBef>
              <a:buClr>
                <a:srgbClr val="1CADE4"/>
              </a:buClr>
              <a:buFont typeface="Tw Cen MT"/>
              <a:buChar char=""/>
              <a:defRPr sz="2200">
                <a:latin typeface="Tw Cen MT"/>
                <a:ea typeface="Tw Cen MT"/>
                <a:cs typeface="Tw Cen MT"/>
                <a:sym typeface="Tw Cen MT"/>
              </a:defRPr>
            </a:lvl3pPr>
            <a:lvl4pPr marL="672737" indent="-215537">
              <a:spcBef>
                <a:spcPts val="1200"/>
              </a:spcBef>
              <a:buClr>
                <a:srgbClr val="1CADE4"/>
              </a:buClr>
              <a:buFont typeface="Tw Cen MT"/>
              <a:buChar char=""/>
              <a:defRPr sz="2200">
                <a:latin typeface="Tw Cen MT"/>
                <a:ea typeface="Tw Cen MT"/>
                <a:cs typeface="Tw Cen MT"/>
                <a:sym typeface="Tw Cen MT"/>
              </a:defRPr>
            </a:lvl4pPr>
            <a:lvl5pPr marL="855617" indent="-215537">
              <a:spcBef>
                <a:spcPts val="1200"/>
              </a:spcBef>
              <a:buClr>
                <a:srgbClr val="1CADE4"/>
              </a:buClr>
              <a:buFont typeface="Tw Cen MT"/>
              <a:buChar char=""/>
              <a:defRPr sz="2200">
                <a:latin typeface="Tw Cen MT"/>
                <a:ea typeface="Tw Cen MT"/>
                <a:cs typeface="Tw Cen MT"/>
                <a:sym typeface="Tw Cen M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37333" y="6492294"/>
            <a:ext cx="244287" cy="231141"/>
          </a:xfrm>
          <a:prstGeom prst="rect">
            <a:avLst/>
          </a:prstGeom>
        </p:spPr>
        <p:txBody>
          <a:bodyPr/>
          <a:lstStyle>
            <a:lvl1pPr algn="l" defTabSz="457200">
              <a:defRPr sz="1000">
                <a:solidFill>
                  <a:srgbClr val="0D0D0D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2"/>
          <p:cNvSpPr/>
          <p:nvPr/>
        </p:nvSpPr>
        <p:spPr>
          <a:xfrm>
            <a:off x="-4" y="5598633"/>
            <a:ext cx="12195654" cy="125936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1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86" y="1962"/>
            <a:ext cx="12198986" cy="6861931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501874" y="1253809"/>
            <a:ext cx="10515601" cy="132556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63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05" y="5590111"/>
            <a:ext cx="12192002" cy="1267888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traight Connector 11"/>
          <p:cNvSpPr/>
          <p:nvPr/>
        </p:nvSpPr>
        <p:spPr>
          <a:xfrm>
            <a:off x="-1" y="5590111"/>
            <a:ext cx="12186199" cy="1"/>
          </a:xfrm>
          <a:prstGeom prst="line">
            <a:avLst/>
          </a:prstGeom>
          <a:ln w="25400">
            <a:solidFill>
              <a:srgbClr val="27549C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949183" y="5688429"/>
            <a:ext cx="4157473" cy="1029365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6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617" y="6004119"/>
            <a:ext cx="3973068" cy="524745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Line"/>
          <p:cNvSpPr/>
          <p:nvPr/>
        </p:nvSpPr>
        <p:spPr>
          <a:xfrm>
            <a:off x="533400" y="1384300"/>
            <a:ext cx="11126349" cy="91"/>
          </a:xfrm>
          <a:prstGeom prst="line">
            <a:avLst/>
          </a:prstGeom>
          <a:ln w="3175">
            <a:solidFill>
              <a:srgbClr val="9A9A9A"/>
            </a:solidFill>
            <a:miter lim="400000"/>
          </a:ln>
        </p:spPr>
        <p:txBody>
          <a:bodyPr lIns="25400" tIns="25400" rIns="25400" bIns="25400" anchor="ctr"/>
          <a:lstStyle/>
          <a:p>
            <a:pPr defTabSz="228600">
              <a:defRPr sz="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965" name="Title Text"/>
          <p:cNvSpPr txBox="1">
            <a:spLocks noGrp="1"/>
          </p:cNvSpPr>
          <p:nvPr>
            <p:ph type="title"/>
          </p:nvPr>
        </p:nvSpPr>
        <p:spPr>
          <a:xfrm>
            <a:off x="533400" y="234950"/>
            <a:ext cx="11118850" cy="984250"/>
          </a:xfrm>
          <a:prstGeom prst="rect">
            <a:avLst/>
          </a:prstGeom>
        </p:spPr>
        <p:txBody>
          <a:bodyPr lIns="25400" tIns="25400" rIns="25400" bIns="25400" anchor="b"/>
          <a:lstStyle>
            <a:lvl1pPr defTabSz="412750">
              <a:lnSpc>
                <a:spcPct val="100000"/>
              </a:lnSpc>
              <a:defRPr sz="2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966" name="Body Level One…"/>
          <p:cNvSpPr txBox="1">
            <a:spLocks noGrp="1"/>
          </p:cNvSpPr>
          <p:nvPr>
            <p:ph type="body" idx="1"/>
          </p:nvPr>
        </p:nvSpPr>
        <p:spPr>
          <a:xfrm>
            <a:off x="533400" y="1562100"/>
            <a:ext cx="11118850" cy="4686300"/>
          </a:xfrm>
          <a:prstGeom prst="rect">
            <a:avLst/>
          </a:prstGeom>
        </p:spPr>
        <p:txBody>
          <a:bodyPr lIns="25400" tIns="25400" rIns="25400" bIns="25400"/>
          <a:lstStyle>
            <a:lvl1pPr marL="304800" indent="-304800" defTabSz="412750">
              <a:lnSpc>
                <a:spcPct val="100000"/>
              </a:lnSpc>
              <a:spcBef>
                <a:spcPts val="2900"/>
              </a:spcBef>
              <a:buSzPct val="75000"/>
              <a:buFont typeface="Helvetica Neue"/>
              <a:defRPr sz="2400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39800" indent="-304800" defTabSz="412750">
              <a:lnSpc>
                <a:spcPct val="100000"/>
              </a:lnSpc>
              <a:spcBef>
                <a:spcPts val="2900"/>
              </a:spcBef>
              <a:buSzPct val="75000"/>
              <a:buFont typeface="Helvetica Neue"/>
              <a:defRPr sz="2400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574800" indent="-304800" defTabSz="412750">
              <a:lnSpc>
                <a:spcPct val="100000"/>
              </a:lnSpc>
              <a:spcBef>
                <a:spcPts val="2900"/>
              </a:spcBef>
              <a:buSzPct val="75000"/>
              <a:buFont typeface="Helvetica Neue"/>
              <a:defRPr sz="2400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2209800" indent="-304800" defTabSz="412750">
              <a:lnSpc>
                <a:spcPct val="100000"/>
              </a:lnSpc>
              <a:spcBef>
                <a:spcPts val="2900"/>
              </a:spcBef>
              <a:buSzPct val="75000"/>
              <a:buFont typeface="Helvetica Neue"/>
              <a:defRPr sz="2400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844800" indent="-304800" defTabSz="412750">
              <a:lnSpc>
                <a:spcPct val="100000"/>
              </a:lnSpc>
              <a:spcBef>
                <a:spcPts val="2900"/>
              </a:spcBef>
              <a:buSzPct val="75000"/>
              <a:buFont typeface="Helvetica Neue"/>
              <a:defRPr sz="2400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601760" y="6492900"/>
            <a:ext cx="190603" cy="187300"/>
          </a:xfrm>
          <a:prstGeom prst="rect">
            <a:avLst/>
          </a:prstGeom>
        </p:spPr>
        <p:txBody>
          <a:bodyPr lIns="25400" tIns="25400" rIns="25400" bIns="25400" anchor="b"/>
          <a:lstStyle>
            <a:lvl1pPr defTabSz="412750"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Title Text"/>
          <p:cNvSpPr txBox="1">
            <a:spLocks noGrp="1"/>
          </p:cNvSpPr>
          <p:nvPr>
            <p:ph type="title"/>
          </p:nvPr>
        </p:nvSpPr>
        <p:spPr>
          <a:xfrm>
            <a:off x="415599" y="593366"/>
            <a:ext cx="11360802" cy="763601"/>
          </a:xfrm>
          <a:prstGeom prst="rect">
            <a:avLst/>
          </a:prstGeom>
        </p:spPr>
        <p:txBody>
          <a:bodyPr lIns="121899" tIns="121899" rIns="121899" bIns="121899" anchor="t"/>
          <a:lstStyle>
            <a:lvl1pPr defTabSz="1219200">
              <a:lnSpc>
                <a:spcPct val="100000"/>
              </a:lnSpc>
              <a:defRPr sz="36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975" name="Body Level One…"/>
          <p:cNvSpPr txBox="1">
            <a:spLocks noGrp="1"/>
          </p:cNvSpPr>
          <p:nvPr>
            <p:ph type="body" idx="1"/>
          </p:nvPr>
        </p:nvSpPr>
        <p:spPr>
          <a:xfrm>
            <a:off x="415599" y="1536633"/>
            <a:ext cx="11360802" cy="4555201"/>
          </a:xfrm>
          <a:prstGeom prst="rect">
            <a:avLst/>
          </a:prstGeom>
        </p:spPr>
        <p:txBody>
          <a:bodyPr lIns="121899" tIns="121899" rIns="121899" bIns="121899"/>
          <a:lstStyle>
            <a:lvl1pPr marL="571500" indent="-457200" defTabSz="12192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2400"/>
              <a:buChar char="●"/>
              <a:defRPr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141185" indent="-544285" defTabSz="12192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2400"/>
              <a:buChar char="○"/>
              <a:defRPr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98385" indent="-544285" defTabSz="12192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2400"/>
              <a:buChar char="■"/>
              <a:defRPr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55585" indent="-544285" defTabSz="12192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2400"/>
              <a:buChar char="●"/>
              <a:defRPr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12785" indent="-544285" defTabSz="12192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2400"/>
              <a:buChar char="○"/>
              <a:defRPr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602195" y="6271715"/>
            <a:ext cx="426016" cy="416615"/>
          </a:xfrm>
          <a:prstGeom prst="rect">
            <a:avLst/>
          </a:prstGeom>
        </p:spPr>
        <p:txBody>
          <a:bodyPr lIns="121899" tIns="121899" rIns="121899" bIns="121899"/>
          <a:lstStyle>
            <a:lvl1pPr defTabSz="1219200"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DISTRIBUTION STATEMENT C. Distribution authorized to US Government agencies and their contractors for the purpose of the Spring 2016 micro-PNT Program Review.  Other requests for this document shall be referred to  DARPA."/>
          <p:cNvSpPr txBox="1"/>
          <p:nvPr/>
        </p:nvSpPr>
        <p:spPr>
          <a:xfrm>
            <a:off x="2598691" y="6514276"/>
            <a:ext cx="6979157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spcBef>
                <a:spcPts val="500"/>
              </a:spcBef>
              <a:defRPr sz="800">
                <a:solidFill>
                  <a:srgbClr val="808080"/>
                </a:solidFill>
              </a:defRPr>
            </a:pPr>
            <a:r>
              <a:t>DISTRIBUTION STATEMENT C. Distribution authorized to US Government agencies and their contractors for the purpose of the Spring 2016 micro-PNT Program Review. </a:t>
            </a:r>
            <a:br/>
            <a:r>
              <a:t>Other requests for this document shall be referred to  DARPA.</a:t>
            </a:r>
          </a:p>
        </p:txBody>
      </p:sp>
      <p:sp>
        <p:nvSpPr>
          <p:cNvPr id="984" name="Body Level One…"/>
          <p:cNvSpPr txBox="1">
            <a:spLocks noGrp="1"/>
          </p:cNvSpPr>
          <p:nvPr>
            <p:ph type="body" idx="1"/>
          </p:nvPr>
        </p:nvSpPr>
        <p:spPr>
          <a:xfrm>
            <a:off x="1943100" y="1030146"/>
            <a:ext cx="8305800" cy="5446855"/>
          </a:xfrm>
          <a:prstGeom prst="rect">
            <a:avLst/>
          </a:prstGeom>
        </p:spPr>
        <p:txBody>
          <a:bodyPr/>
          <a:lstStyle>
            <a:lvl1pPr marL="308610" indent="-308610">
              <a:lnSpc>
                <a:spcPct val="100000"/>
              </a:lnSpc>
              <a:spcBef>
                <a:spcPts val="400"/>
              </a:spcBef>
              <a:buFontTx/>
              <a:buChar char="▪"/>
              <a:defRPr sz="1800"/>
            </a:lvl1pPr>
            <a:lvl2pPr marL="742950" indent="-285750">
              <a:lnSpc>
                <a:spcPct val="100000"/>
              </a:lnSpc>
              <a:spcBef>
                <a:spcPts val="400"/>
              </a:spcBef>
              <a:buFontTx/>
              <a:defRPr sz="1800"/>
            </a:lvl2pPr>
            <a:lvl3pPr marL="1171575" indent="-257175">
              <a:lnSpc>
                <a:spcPct val="100000"/>
              </a:lnSpc>
              <a:spcBef>
                <a:spcPts val="400"/>
              </a:spcBef>
              <a:buFontTx/>
              <a:buChar char="▪"/>
              <a:defRPr sz="1800"/>
            </a:lvl3pPr>
            <a:lvl4pPr marL="1665514" indent="-293914">
              <a:lnSpc>
                <a:spcPct val="100000"/>
              </a:lnSpc>
              <a:spcBef>
                <a:spcPts val="400"/>
              </a:spcBef>
              <a:buFontTx/>
              <a:defRPr sz="1800"/>
            </a:lvl4pPr>
            <a:lvl5pPr marL="2122714" indent="-293914">
              <a:lnSpc>
                <a:spcPct val="100000"/>
              </a:lnSpc>
              <a:spcBef>
                <a:spcPts val="400"/>
              </a:spcBef>
              <a:buFontTx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5" name="Title Text"/>
          <p:cNvSpPr txBox="1">
            <a:spLocks noGrp="1"/>
          </p:cNvSpPr>
          <p:nvPr>
            <p:ph type="title"/>
          </p:nvPr>
        </p:nvSpPr>
        <p:spPr>
          <a:xfrm>
            <a:off x="3098156" y="190259"/>
            <a:ext cx="5512445" cy="61264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986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413" y="130206"/>
            <a:ext cx="1085439" cy="655072"/>
          </a:xfrm>
          <a:prstGeom prst="rect">
            <a:avLst/>
          </a:prstGeom>
          <a:ln w="12700">
            <a:miter lim="400000"/>
          </a:ln>
        </p:spPr>
      </p:pic>
      <p:sp>
        <p:nvSpPr>
          <p:cNvPr id="987" name="Line"/>
          <p:cNvSpPr/>
          <p:nvPr/>
        </p:nvSpPr>
        <p:spPr>
          <a:xfrm>
            <a:off x="1904999" y="840447"/>
            <a:ext cx="8382001" cy="1586"/>
          </a:xfrm>
          <a:prstGeom prst="line">
            <a:avLst/>
          </a:prstGeom>
          <a:ln w="12700">
            <a:solidFill>
              <a:srgbClr val="0F5E90"/>
            </a:solidFill>
          </a:ln>
        </p:spPr>
        <p:txBody>
          <a:bodyPr lIns="45719" rIns="45719"/>
          <a:lstStyle/>
          <a:p>
            <a:pPr>
              <a:defRPr sz="1600"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pic>
        <p:nvPicPr>
          <p:cNvPr id="988" name="NIST_JQI_logo.png" descr="NIST_JQI_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176" y="177799"/>
            <a:ext cx="1944624" cy="597409"/>
          </a:xfrm>
          <a:prstGeom prst="rect">
            <a:avLst/>
          </a:prstGeom>
          <a:ln w="12700">
            <a:miter lim="400000"/>
          </a:ln>
        </p:spPr>
      </p:pic>
      <p:sp>
        <p:nvSpPr>
          <p:cNvPr id="9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351907" y="6570980"/>
            <a:ext cx="245751" cy="256541"/>
          </a:xfrm>
          <a:prstGeom prst="rect">
            <a:avLst/>
          </a:prstGeom>
        </p:spPr>
        <p:txBody>
          <a:bodyPr/>
          <a:lstStyle>
            <a:lvl1pPr>
              <a:defRPr sz="1100" b="1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Line"/>
          <p:cNvSpPr/>
          <p:nvPr/>
        </p:nvSpPr>
        <p:spPr>
          <a:xfrm>
            <a:off x="533400" y="1384300"/>
            <a:ext cx="11126349" cy="91"/>
          </a:xfrm>
          <a:prstGeom prst="line">
            <a:avLst/>
          </a:prstGeom>
          <a:ln w="3175">
            <a:solidFill>
              <a:srgbClr val="9A9A9A"/>
            </a:solidFill>
            <a:miter lim="400000"/>
          </a:ln>
        </p:spPr>
        <p:txBody>
          <a:bodyPr lIns="25400" tIns="25400" rIns="25400" bIns="25400" anchor="ctr"/>
          <a:lstStyle/>
          <a:p>
            <a:pPr defTabSz="228600">
              <a:defRPr sz="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997" name="Title Text"/>
          <p:cNvSpPr txBox="1">
            <a:spLocks noGrp="1"/>
          </p:cNvSpPr>
          <p:nvPr>
            <p:ph type="title"/>
          </p:nvPr>
        </p:nvSpPr>
        <p:spPr>
          <a:xfrm>
            <a:off x="533400" y="234950"/>
            <a:ext cx="11118850" cy="984250"/>
          </a:xfrm>
          <a:prstGeom prst="rect">
            <a:avLst/>
          </a:prstGeom>
        </p:spPr>
        <p:txBody>
          <a:bodyPr lIns="25400" tIns="25400" rIns="25400" bIns="25400" anchor="b"/>
          <a:lstStyle>
            <a:lvl1pPr defTabSz="412750">
              <a:lnSpc>
                <a:spcPct val="100000"/>
              </a:lnSpc>
              <a:defRPr sz="2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9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601760" y="6492900"/>
            <a:ext cx="190603" cy="187300"/>
          </a:xfrm>
          <a:prstGeom prst="rect">
            <a:avLst/>
          </a:prstGeom>
        </p:spPr>
        <p:txBody>
          <a:bodyPr lIns="25400" tIns="25400" rIns="25400" bIns="25400" anchor="b"/>
          <a:lstStyle>
            <a:lvl1pPr defTabSz="412750"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Line"/>
          <p:cNvSpPr/>
          <p:nvPr/>
        </p:nvSpPr>
        <p:spPr>
          <a:xfrm>
            <a:off x="7073900" y="5607050"/>
            <a:ext cx="0" cy="1000215"/>
          </a:xfrm>
          <a:prstGeom prst="line">
            <a:avLst/>
          </a:prstGeom>
          <a:ln w="3175">
            <a:solidFill>
              <a:srgbClr val="9A9A9A"/>
            </a:solidFill>
            <a:miter lim="400000"/>
          </a:ln>
        </p:spPr>
        <p:txBody>
          <a:bodyPr lIns="25400" tIns="25400" rIns="25400" bIns="25400" anchor="ctr"/>
          <a:lstStyle/>
          <a:p>
            <a:pPr defTabSz="228600">
              <a:defRPr sz="6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006" name="Image"/>
          <p:cNvSpPr>
            <a:spLocks noGrp="1"/>
          </p:cNvSpPr>
          <p:nvPr>
            <p:ph type="pic" idx="21"/>
          </p:nvPr>
        </p:nvSpPr>
        <p:spPr>
          <a:xfrm>
            <a:off x="-44450" y="-19050"/>
            <a:ext cx="17983200" cy="109410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07" name="Title Text"/>
          <p:cNvSpPr txBox="1">
            <a:spLocks noGrp="1"/>
          </p:cNvSpPr>
          <p:nvPr>
            <p:ph type="title"/>
          </p:nvPr>
        </p:nvSpPr>
        <p:spPr>
          <a:xfrm>
            <a:off x="1320800" y="5473700"/>
            <a:ext cx="5429250" cy="1193800"/>
          </a:xfrm>
          <a:prstGeom prst="rect">
            <a:avLst/>
          </a:prstGeom>
        </p:spPr>
        <p:txBody>
          <a:bodyPr lIns="25400" tIns="25400" rIns="25400" bIns="25400"/>
          <a:lstStyle>
            <a:lvl1pPr algn="r" defTabSz="412750">
              <a:lnSpc>
                <a:spcPct val="100000"/>
              </a:lnSpc>
              <a:defRPr sz="2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00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359650" y="5969000"/>
            <a:ext cx="4641850" cy="355600"/>
          </a:xfrm>
          <a:prstGeom prst="rect">
            <a:avLst/>
          </a:prstGeom>
        </p:spPr>
        <p:txBody>
          <a:bodyPr lIns="25400" tIns="25400" rIns="25400" bIns="25400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601760" y="6492900"/>
            <a:ext cx="190603" cy="187300"/>
          </a:xfrm>
          <a:prstGeom prst="rect">
            <a:avLst/>
          </a:prstGeom>
        </p:spPr>
        <p:txBody>
          <a:bodyPr lIns="25400" tIns="25400" rIns="25400" bIns="25400" anchor="b"/>
          <a:lstStyle>
            <a:lvl1pPr defTabSz="412750"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xfrm>
            <a:off x="501874" y="1170432"/>
            <a:ext cx="10166126" cy="1211613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04292"/>
            <a:ext cx="258624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76" name="Picture 12" descr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05" y="5590111"/>
            <a:ext cx="12192002" cy="1267888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Straight Connector 13"/>
          <p:cNvSpPr/>
          <p:nvPr/>
        </p:nvSpPr>
        <p:spPr>
          <a:xfrm>
            <a:off x="-1" y="5590111"/>
            <a:ext cx="12186199" cy="1"/>
          </a:xfrm>
          <a:prstGeom prst="line">
            <a:avLst/>
          </a:prstGeom>
          <a:ln w="25400">
            <a:solidFill>
              <a:srgbClr val="27549C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949183" y="5688429"/>
            <a:ext cx="4157473" cy="1029365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79" name="Picture 11" descr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17" y="6004119"/>
            <a:ext cx="3973068" cy="5247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12" descr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Rectangle 15"/>
          <p:cNvSpPr/>
          <p:nvPr/>
        </p:nvSpPr>
        <p:spPr>
          <a:xfrm>
            <a:off x="0" y="5598633"/>
            <a:ext cx="12192000" cy="125936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501874" y="1214040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93968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9" name="Straight Connector 8"/>
          <p:cNvSpPr/>
          <p:nvPr/>
        </p:nvSpPr>
        <p:spPr>
          <a:xfrm>
            <a:off x="-53165" y="5598633"/>
            <a:ext cx="12290612" cy="1"/>
          </a:xfrm>
          <a:prstGeom prst="line">
            <a:avLst/>
          </a:prstGeom>
          <a:ln w="25400">
            <a:solidFill>
              <a:srgbClr val="27549C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9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70" y="6004693"/>
            <a:ext cx="3964362" cy="523595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949183" y="5688429"/>
            <a:ext cx="4157473" cy="1029365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</a:lvl1pPr>
            <a:lvl2pPr marL="0" indent="457200">
              <a:buSzTx/>
              <a:buFontTx/>
              <a:buNone/>
            </a:lvl2pPr>
            <a:lvl3pPr marL="0" indent="914400">
              <a:buSzTx/>
              <a:buFontTx/>
              <a:buNone/>
            </a:lvl3pPr>
            <a:lvl4pPr marL="0" indent="1371600">
              <a:buSzTx/>
              <a:buFontTx/>
              <a:buNone/>
            </a:lvl4pPr>
            <a:lvl5pPr marL="0" indent="1828800"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12" descr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501874" y="1214040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93968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01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05" y="5590111"/>
            <a:ext cx="12192002" cy="1267888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traight Connector 11"/>
          <p:cNvSpPr/>
          <p:nvPr/>
        </p:nvSpPr>
        <p:spPr>
          <a:xfrm>
            <a:off x="-1" y="5590111"/>
            <a:ext cx="12186199" cy="1"/>
          </a:xfrm>
          <a:prstGeom prst="line">
            <a:avLst/>
          </a:prstGeom>
          <a:ln w="25400">
            <a:solidFill>
              <a:srgbClr val="27549C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949183" y="5688429"/>
            <a:ext cx="4157473" cy="1029365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4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617" y="6004119"/>
            <a:ext cx="3973068" cy="524745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b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04292"/>
            <a:ext cx="258624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1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Rectangle 7"/>
          <p:cNvSpPr/>
          <p:nvPr/>
        </p:nvSpPr>
        <p:spPr>
          <a:xfrm>
            <a:off x="-1" y="-1"/>
            <a:ext cx="12192001" cy="939542"/>
          </a:xfrm>
          <a:prstGeom prst="rect">
            <a:avLst/>
          </a:prstGeom>
          <a:solidFill>
            <a:srgbClr val="071525">
              <a:alpha val="3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" name="Straight Connector 12"/>
          <p:cNvSpPr/>
          <p:nvPr/>
        </p:nvSpPr>
        <p:spPr>
          <a:xfrm>
            <a:off x="0" y="947512"/>
            <a:ext cx="12192000" cy="1"/>
          </a:xfrm>
          <a:prstGeom prst="line">
            <a:avLst/>
          </a:prstGeom>
          <a:ln w="25400">
            <a:solidFill>
              <a:srgbClr val="27549C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18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40" y="268823"/>
            <a:ext cx="3973068" cy="5319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1.jpe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Picture 5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0" y="-20676"/>
            <a:ext cx="12228756" cy="687867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97840" y="1253809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700" r:id="rId48"/>
    <p:sldLayoutId id="2147483701" r:id="rId49"/>
    <p:sldLayoutId id="2147483702" r:id="rId50"/>
    <p:sldLayoutId id="2147483703" r:id="rId51"/>
    <p:sldLayoutId id="2147483704" r:id="rId52"/>
    <p:sldLayoutId id="2147483705" r:id="rId53"/>
    <p:sldLayoutId id="2147483706" r:id="rId54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tif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62.tif"/><Relationship Id="rId5" Type="http://schemas.openxmlformats.org/officeDocument/2006/relationships/image" Target="../media/image61.tif"/><Relationship Id="rId4" Type="http://schemas.openxmlformats.org/officeDocument/2006/relationships/image" Target="../media/image6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tif"/><Relationship Id="rId1" Type="http://schemas.openxmlformats.org/officeDocument/2006/relationships/slideLayout" Target="../slideLayouts/slideLayout4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9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carney@lbl.gov" TargetMode="Externa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Image" descr="Image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t="8013" b="8013"/>
          <a:stretch>
            <a:fillRect/>
          </a:stretch>
        </p:blipFill>
        <p:spPr>
          <a:xfrm>
            <a:off x="0" y="0"/>
            <a:ext cx="12192000" cy="5340350"/>
          </a:xfrm>
          <a:prstGeom prst="rect">
            <a:avLst/>
          </a:prstGeom>
        </p:spPr>
      </p:pic>
      <p:sp>
        <p:nvSpPr>
          <p:cNvPr id="1019" name="Impulse metrology for fundamental physics  (on behalf of the Windchime collaboration)"/>
          <p:cNvSpPr txBox="1">
            <a:spLocks noGrp="1"/>
          </p:cNvSpPr>
          <p:nvPr>
            <p:ph type="title"/>
          </p:nvPr>
        </p:nvSpPr>
        <p:spPr>
          <a:xfrm>
            <a:off x="180462" y="5473700"/>
            <a:ext cx="6821257" cy="1193801"/>
          </a:xfrm>
          <a:prstGeom prst="rect">
            <a:avLst/>
          </a:prstGeom>
        </p:spPr>
        <p:txBody>
          <a:bodyPr/>
          <a:lstStyle/>
          <a:p>
            <a:pPr algn="ctr" defTabSz="379729">
              <a:defRPr sz="2576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Impulse metrology for fundamental physics </a:t>
            </a:r>
            <a:br/>
            <a:r>
              <a:rPr sz="2300" b="0">
                <a:latin typeface="Helvetica Neue Light"/>
                <a:ea typeface="Helvetica Neue Light"/>
                <a:cs typeface="Helvetica Neue Light"/>
                <a:sym typeface="Helvetica Neue Light"/>
              </a:rPr>
              <a:t>(on behalf of the Windchime collaboration)</a:t>
            </a:r>
          </a:p>
        </p:txBody>
      </p:sp>
      <p:sp>
        <p:nvSpPr>
          <p:cNvPr id="1020" name="Jake Taylor…"/>
          <p:cNvSpPr txBox="1">
            <a:spLocks noGrp="1"/>
          </p:cNvSpPr>
          <p:nvPr>
            <p:ph type="body" sz="quarter" idx="1"/>
          </p:nvPr>
        </p:nvSpPr>
        <p:spPr>
          <a:xfrm>
            <a:off x="7156450" y="5610709"/>
            <a:ext cx="4641850" cy="919782"/>
          </a:xfrm>
          <a:prstGeom prst="rect">
            <a:avLst/>
          </a:prstGeom>
        </p:spPr>
        <p:txBody>
          <a:bodyPr/>
          <a:lstStyle/>
          <a:p>
            <a:pPr defTabSz="277495">
              <a:defRPr sz="1520"/>
            </a:pPr>
            <a:r>
              <a:t>Jake Taylor</a:t>
            </a:r>
          </a:p>
          <a:p>
            <a:pPr defTabSz="277495">
              <a:defRPr sz="1520"/>
            </a:pPr>
            <a:r>
              <a:t>QuICS/JQI/NIST</a:t>
            </a:r>
          </a:p>
          <a:p>
            <a:pPr defTabSz="277495">
              <a:defRPr sz="1520"/>
            </a:pPr>
            <a:r>
              <a:t>-&gt; Riverlane</a:t>
            </a:r>
          </a:p>
          <a:p>
            <a:pPr defTabSz="277495">
              <a:defRPr sz="1520"/>
            </a:pPr>
            <a:r>
              <a:t>@quantum_jake</a:t>
            </a:r>
          </a:p>
        </p:txBody>
      </p:sp>
      <p:pic>
        <p:nvPicPr>
          <p:cNvPr id="1021" name="QUICSlogoFINAL_r1.pdf" descr="QUICSlogoFINAL_r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022" y="6077955"/>
            <a:ext cx="1934228" cy="646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2" name="nistlogo.png" descr="nistlogo.png"/>
          <p:cNvPicPr>
            <a:picLocks/>
          </p:cNvPicPr>
          <p:nvPr/>
        </p:nvPicPr>
        <p:blipFill>
          <a:blip r:embed="rId4"/>
          <a:srcRect l="4310" t="7509" r="4310" b="9885"/>
          <a:stretch>
            <a:fillRect/>
          </a:stretch>
        </p:blipFill>
        <p:spPr>
          <a:xfrm>
            <a:off x="11045842" y="5433715"/>
            <a:ext cx="1058137" cy="441830"/>
          </a:xfrm>
          <a:prstGeom prst="rect">
            <a:avLst/>
          </a:prstGeom>
          <a:ln w="12700">
            <a:miter lim="400000"/>
          </a:ln>
        </p:spPr>
      </p:pic>
      <p:sp>
        <p:nvSpPr>
          <p:cNvPr id="1023" name="Credit: G.E. Marti/JILA"/>
          <p:cNvSpPr txBox="1"/>
          <p:nvPr/>
        </p:nvSpPr>
        <p:spPr>
          <a:xfrm>
            <a:off x="10487973" y="5109755"/>
            <a:ext cx="1596188" cy="224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412750">
              <a:defRPr sz="1200">
                <a:solidFill>
                  <a:srgbClr val="CBCBC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Credit: G.E. Marti/JILA</a:t>
            </a:r>
          </a:p>
        </p:txBody>
      </p:sp>
      <p:grpSp>
        <p:nvGrpSpPr>
          <p:cNvPr id="1026" name="Group"/>
          <p:cNvGrpSpPr/>
          <p:nvPr/>
        </p:nvGrpSpPr>
        <p:grpSpPr>
          <a:xfrm>
            <a:off x="11212942" y="6029778"/>
            <a:ext cx="723870" cy="742357"/>
            <a:chOff x="0" y="0"/>
            <a:chExt cx="723868" cy="742355"/>
          </a:xfrm>
        </p:grpSpPr>
        <p:sp>
          <p:nvSpPr>
            <p:cNvPr id="1024" name="Rectangle"/>
            <p:cNvSpPr/>
            <p:nvPr/>
          </p:nvSpPr>
          <p:spPr>
            <a:xfrm>
              <a:off x="0" y="0"/>
              <a:ext cx="723869" cy="742356"/>
            </a:xfrm>
            <a:prstGeom prst="rect">
              <a:avLst/>
            </a:prstGeom>
            <a:gradFill flip="none" rotWithShape="1">
              <a:gsLst>
                <a:gs pos="0">
                  <a:srgbClr val="5C5C5C"/>
                </a:gs>
                <a:gs pos="100000">
                  <a:srgbClr val="353535"/>
                </a:gs>
              </a:gsLst>
              <a:lin ang="5400000" scaled="0"/>
            </a:gradFill>
            <a:ln w="3175" cap="flat">
              <a:solidFill>
                <a:srgbClr val="000000"/>
              </a:solidFill>
              <a:prstDash val="solid"/>
              <a:miter lim="400000"/>
            </a:ln>
            <a:effectLst>
              <a:outerShdw blurRad="25400" dist="127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>
                <a:defRPr sz="24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/>
            </a:p>
          </p:txBody>
        </p:sp>
        <p:pic>
          <p:nvPicPr>
            <p:cNvPr id="1025" name="Image" descr="Image"/>
            <p:cNvPicPr>
              <a:picLocks noChangeAspect="1"/>
            </p:cNvPicPr>
            <p:nvPr/>
          </p:nvPicPr>
          <p:blipFill>
            <a:blip r:embed="rId5"/>
            <a:srcRect r="80019"/>
            <a:stretch>
              <a:fillRect/>
            </a:stretch>
          </p:blipFill>
          <p:spPr>
            <a:xfrm>
              <a:off x="38375" y="46386"/>
              <a:ext cx="647094" cy="6495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027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5650" y="5356992"/>
            <a:ext cx="853472" cy="7043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07" y="1993990"/>
            <a:ext cx="9152450" cy="10498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917" y="4152900"/>
            <a:ext cx="8586333" cy="12283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150" y="2976909"/>
            <a:ext cx="7798823" cy="1211229"/>
          </a:xfrm>
          <a:prstGeom prst="rect">
            <a:avLst/>
          </a:prstGeom>
          <a:ln w="12700">
            <a:miter lim="400000"/>
          </a:ln>
        </p:spPr>
      </p:pic>
      <p:sp>
        <p:nvSpPr>
          <p:cNvPr id="1100" name="Comparison to expected velocities? Attometer per secon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Comparison to expected velocities? Attometer per second</a:t>
            </a:r>
          </a:p>
        </p:txBody>
      </p:sp>
      <p:sp>
        <p:nvSpPr>
          <p:cNvPr id="1101" name="Assumes 10 mK temperatures, dark matter velocity of 200 km/s, Indium or similar density material sphere, and impact parameters comparable to sphere radius R"/>
          <p:cNvSpPr txBox="1"/>
          <p:nvPr/>
        </p:nvSpPr>
        <p:spPr>
          <a:xfrm>
            <a:off x="536656" y="5979219"/>
            <a:ext cx="11118687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Assumes 10 mK temperatures, dark matter velocity of 200 km/s, Indium or similar density material sphere, and impact parameters comparable to sphere radius </a:t>
            </a:r>
            <a:r>
              <a:rPr i="1"/>
              <a:t>R</a:t>
            </a:r>
          </a:p>
        </p:txBody>
      </p:sp>
      <p:grpSp>
        <p:nvGrpSpPr>
          <p:cNvPr id="1105" name="Group"/>
          <p:cNvGrpSpPr/>
          <p:nvPr/>
        </p:nvGrpSpPr>
        <p:grpSpPr>
          <a:xfrm>
            <a:off x="-762000" y="1668408"/>
            <a:ext cx="12946559" cy="3944992"/>
            <a:chOff x="0" y="0"/>
            <a:chExt cx="12946558" cy="3944991"/>
          </a:xfrm>
        </p:grpSpPr>
        <p:sp>
          <p:nvSpPr>
            <p:cNvPr id="1102" name="Rectangle"/>
            <p:cNvSpPr/>
            <p:nvPr/>
          </p:nvSpPr>
          <p:spPr>
            <a:xfrm>
              <a:off x="8826500" y="1310279"/>
              <a:ext cx="4120059" cy="2634713"/>
            </a:xfrm>
            <a:prstGeom prst="rect">
              <a:avLst/>
            </a:prstGeom>
            <a:solidFill>
              <a:srgbClr val="FFFFFF">
                <a:alpha val="8637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03" name="Rectangle"/>
            <p:cNvSpPr/>
            <p:nvPr/>
          </p:nvSpPr>
          <p:spPr>
            <a:xfrm>
              <a:off x="0" y="0"/>
              <a:ext cx="4120059" cy="1384756"/>
            </a:xfrm>
            <a:prstGeom prst="rect">
              <a:avLst/>
            </a:prstGeom>
            <a:solidFill>
              <a:srgbClr val="FFFFFF">
                <a:alpha val="8637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04" name="Rectangle"/>
            <p:cNvSpPr/>
            <p:nvPr/>
          </p:nvSpPr>
          <p:spPr>
            <a:xfrm>
              <a:off x="8548290" y="151217"/>
              <a:ext cx="2030910" cy="1228375"/>
            </a:xfrm>
            <a:prstGeom prst="rect">
              <a:avLst/>
            </a:prstGeom>
            <a:solidFill>
              <a:srgbClr val="FFFFFF">
                <a:alpha val="8637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08" name="Group"/>
          <p:cNvGrpSpPr/>
          <p:nvPr/>
        </p:nvGrpSpPr>
        <p:grpSpPr>
          <a:xfrm>
            <a:off x="972517" y="3076880"/>
            <a:ext cx="10246966" cy="2501412"/>
            <a:chOff x="0" y="0"/>
            <a:chExt cx="10246965" cy="2501411"/>
          </a:xfrm>
        </p:grpSpPr>
        <p:sp>
          <p:nvSpPr>
            <p:cNvPr id="1106" name="Rectangle"/>
            <p:cNvSpPr/>
            <p:nvPr/>
          </p:nvSpPr>
          <p:spPr>
            <a:xfrm>
              <a:off x="0" y="0"/>
              <a:ext cx="10246966" cy="250141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>
              <a:outerShdw blurRad="101600" dist="25400" dir="5400000" rotWithShape="0">
                <a:srgbClr val="000000">
                  <a:alpha val="7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107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2582" y="628405"/>
              <a:ext cx="9321801" cy="1244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0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0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7" grpId="2" animBg="1" advAuto="0"/>
      <p:bldP spid="1105" grpId="1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Path towards single sensor realiz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Path towards single sensor realization</a:t>
            </a:r>
          </a:p>
        </p:txBody>
      </p:sp>
      <p:pic>
        <p:nvPicPr>
          <p:cNvPr id="111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711385"/>
            <a:ext cx="9321800" cy="1244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12" name="Larger mass"/>
          <p:cNvSpPr txBox="1"/>
          <p:nvPr/>
        </p:nvSpPr>
        <p:spPr>
          <a:xfrm>
            <a:off x="4039022" y="3916679"/>
            <a:ext cx="1576051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t>Larger mass</a:t>
            </a:r>
          </a:p>
        </p:txBody>
      </p:sp>
      <p:sp>
        <p:nvSpPr>
          <p:cNvPr id="1113" name="Lower heating rate"/>
          <p:cNvSpPr txBox="1"/>
          <p:nvPr/>
        </p:nvSpPr>
        <p:spPr>
          <a:xfrm>
            <a:off x="4813722" y="4841814"/>
            <a:ext cx="2427051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t>Lower heating rate</a:t>
            </a:r>
          </a:p>
        </p:txBody>
      </p:sp>
      <p:sp>
        <p:nvSpPr>
          <p:cNvPr id="1114" name="Use of squeezing and back action evasion"/>
          <p:cNvSpPr txBox="1"/>
          <p:nvPr/>
        </p:nvSpPr>
        <p:spPr>
          <a:xfrm>
            <a:off x="6718723" y="5540314"/>
            <a:ext cx="5218619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t>Use of squeezing and back action evasion</a:t>
            </a:r>
          </a:p>
        </p:txBody>
      </p:sp>
      <p:sp>
        <p:nvSpPr>
          <p:cNvPr id="1115" name="Arrow"/>
          <p:cNvSpPr/>
          <p:nvPr/>
        </p:nvSpPr>
        <p:spPr>
          <a:xfrm rot="18734220">
            <a:off x="5448300" y="3098800"/>
            <a:ext cx="1186162" cy="677714"/>
          </a:xfrm>
          <a:prstGeom prst="rightArrow">
            <a:avLst>
              <a:gd name="adj1" fmla="val 33186"/>
              <a:gd name="adj2" fmla="val 67716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6" name="Arrow"/>
          <p:cNvSpPr/>
          <p:nvPr/>
        </p:nvSpPr>
        <p:spPr>
          <a:xfrm rot="17356454">
            <a:off x="6946200" y="3666090"/>
            <a:ext cx="1569143" cy="677715"/>
          </a:xfrm>
          <a:prstGeom prst="rightArrow">
            <a:avLst>
              <a:gd name="adj1" fmla="val 33186"/>
              <a:gd name="adj2" fmla="val 67716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17" name="Arrow"/>
          <p:cNvSpPr/>
          <p:nvPr/>
        </p:nvSpPr>
        <p:spPr>
          <a:xfrm rot="16200000">
            <a:off x="8568880" y="4094509"/>
            <a:ext cx="1949010" cy="677715"/>
          </a:xfrm>
          <a:prstGeom prst="rightArrow">
            <a:avLst>
              <a:gd name="adj1" fmla="val 33186"/>
              <a:gd name="adj2" fmla="val 67716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Lower heating rate? Free falling mass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Lower heating rate? Free falling masses</a:t>
            </a:r>
          </a:p>
        </p:txBody>
      </p:sp>
      <p:sp>
        <p:nvSpPr>
          <p:cNvPr id="1120" name="Circle"/>
          <p:cNvSpPr/>
          <p:nvPr/>
        </p:nvSpPr>
        <p:spPr>
          <a:xfrm>
            <a:off x="2019300" y="1828800"/>
            <a:ext cx="1270000" cy="1270000"/>
          </a:xfrm>
          <a:prstGeom prst="ellipse">
            <a:avLst/>
          </a:pr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123" name="Group"/>
          <p:cNvGrpSpPr/>
          <p:nvPr/>
        </p:nvGrpSpPr>
        <p:grpSpPr>
          <a:xfrm>
            <a:off x="863600" y="2542480"/>
            <a:ext cx="693291" cy="454324"/>
            <a:chOff x="0" y="0"/>
            <a:chExt cx="693290" cy="454322"/>
          </a:xfrm>
        </p:grpSpPr>
        <p:sp>
          <p:nvSpPr>
            <p:cNvPr id="1121" name="Circle"/>
            <p:cNvSpPr/>
            <p:nvPr/>
          </p:nvSpPr>
          <p:spPr>
            <a:xfrm>
              <a:off x="0" y="264219"/>
              <a:ext cx="190104" cy="190104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22" name="Line"/>
            <p:cNvSpPr/>
            <p:nvPr/>
          </p:nvSpPr>
          <p:spPr>
            <a:xfrm flipV="1">
              <a:off x="203199" y="-1"/>
              <a:ext cx="490092" cy="289621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126" name="Group"/>
          <p:cNvGrpSpPr/>
          <p:nvPr/>
        </p:nvGrpSpPr>
        <p:grpSpPr>
          <a:xfrm rot="16758836">
            <a:off x="1346199" y="3240980"/>
            <a:ext cx="693292" cy="454324"/>
            <a:chOff x="0" y="0"/>
            <a:chExt cx="693290" cy="454322"/>
          </a:xfrm>
        </p:grpSpPr>
        <p:sp>
          <p:nvSpPr>
            <p:cNvPr id="1124" name="Circle"/>
            <p:cNvSpPr/>
            <p:nvPr/>
          </p:nvSpPr>
          <p:spPr>
            <a:xfrm>
              <a:off x="0" y="264219"/>
              <a:ext cx="190104" cy="190104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25" name="Line"/>
            <p:cNvSpPr/>
            <p:nvPr/>
          </p:nvSpPr>
          <p:spPr>
            <a:xfrm flipV="1">
              <a:off x="203199" y="-1"/>
              <a:ext cx="490092" cy="289621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129" name="Group"/>
          <p:cNvGrpSpPr/>
          <p:nvPr/>
        </p:nvGrpSpPr>
        <p:grpSpPr>
          <a:xfrm rot="723704">
            <a:off x="2514600" y="3553600"/>
            <a:ext cx="693291" cy="454324"/>
            <a:chOff x="0" y="0"/>
            <a:chExt cx="693290" cy="454322"/>
          </a:xfrm>
        </p:grpSpPr>
        <p:sp>
          <p:nvSpPr>
            <p:cNvPr id="1127" name="Circle"/>
            <p:cNvSpPr/>
            <p:nvPr/>
          </p:nvSpPr>
          <p:spPr>
            <a:xfrm>
              <a:off x="0" y="264219"/>
              <a:ext cx="190104" cy="190104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28" name="Line"/>
            <p:cNvSpPr/>
            <p:nvPr/>
          </p:nvSpPr>
          <p:spPr>
            <a:xfrm flipV="1">
              <a:off x="203199" y="-1"/>
              <a:ext cx="490092" cy="289621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132" name="Group"/>
          <p:cNvGrpSpPr/>
          <p:nvPr/>
        </p:nvGrpSpPr>
        <p:grpSpPr>
          <a:xfrm rot="13091530">
            <a:off x="3606799" y="2448700"/>
            <a:ext cx="693292" cy="454324"/>
            <a:chOff x="0" y="0"/>
            <a:chExt cx="693290" cy="454322"/>
          </a:xfrm>
        </p:grpSpPr>
        <p:sp>
          <p:nvSpPr>
            <p:cNvPr id="1130" name="Circle"/>
            <p:cNvSpPr/>
            <p:nvPr/>
          </p:nvSpPr>
          <p:spPr>
            <a:xfrm>
              <a:off x="0" y="264219"/>
              <a:ext cx="190104" cy="190104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31" name="Line"/>
            <p:cNvSpPr/>
            <p:nvPr/>
          </p:nvSpPr>
          <p:spPr>
            <a:xfrm flipV="1">
              <a:off x="203199" y="-1"/>
              <a:ext cx="490092" cy="289621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135" name="Group"/>
          <p:cNvGrpSpPr/>
          <p:nvPr/>
        </p:nvGrpSpPr>
        <p:grpSpPr>
          <a:xfrm rot="18105403">
            <a:off x="3606800" y="3007500"/>
            <a:ext cx="693291" cy="454324"/>
            <a:chOff x="0" y="0"/>
            <a:chExt cx="693290" cy="454322"/>
          </a:xfrm>
        </p:grpSpPr>
        <p:sp>
          <p:nvSpPr>
            <p:cNvPr id="1133" name="Circle"/>
            <p:cNvSpPr/>
            <p:nvPr/>
          </p:nvSpPr>
          <p:spPr>
            <a:xfrm>
              <a:off x="0" y="264219"/>
              <a:ext cx="190104" cy="190104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34" name="Line"/>
            <p:cNvSpPr/>
            <p:nvPr/>
          </p:nvSpPr>
          <p:spPr>
            <a:xfrm flipV="1">
              <a:off x="203199" y="-1"/>
              <a:ext cx="490092" cy="289621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136" name="Background gas leads to impulse noise (atoms bouncing or sticking to the mass)"/>
          <p:cNvSpPr txBox="1"/>
          <p:nvPr/>
        </p:nvSpPr>
        <p:spPr>
          <a:xfrm>
            <a:off x="4788322" y="1833879"/>
            <a:ext cx="6998803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r>
              <a:t>Background gas leads to impulse noise (atoms bouncing or sticking to the mass)</a:t>
            </a:r>
          </a:p>
        </p:txBody>
      </p:sp>
      <p:sp>
        <p:nvSpPr>
          <p:cNvPr id="1137" name="Blackbody radiation leads to positional dephasing as microwaves rethermalize in changing boundary conditions (unintended position measurement!)"/>
          <p:cNvSpPr txBox="1"/>
          <p:nvPr/>
        </p:nvSpPr>
        <p:spPr>
          <a:xfrm>
            <a:off x="225444" y="4459549"/>
            <a:ext cx="4400512" cy="2301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r>
              <a:t>Blackbody radiation leads to positional dephasing as microwaves rethermalize in changing boundary conditions (unintended position measurement!)</a:t>
            </a:r>
          </a:p>
        </p:txBody>
      </p:sp>
      <p:sp>
        <p:nvSpPr>
          <p:cNvPr id="1138" name="Collisions"/>
          <p:cNvSpPr txBox="1"/>
          <p:nvPr/>
        </p:nvSpPr>
        <p:spPr>
          <a:xfrm>
            <a:off x="6909222" y="3406775"/>
            <a:ext cx="975902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Collisions</a:t>
            </a:r>
          </a:p>
        </p:txBody>
      </p:sp>
      <p:sp>
        <p:nvSpPr>
          <p:cNvPr id="1139" name="Velocity change per collision"/>
          <p:cNvSpPr txBox="1"/>
          <p:nvPr/>
        </p:nvSpPr>
        <p:spPr>
          <a:xfrm>
            <a:off x="8966623" y="3595341"/>
            <a:ext cx="272801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Velocity change per collision</a:t>
            </a:r>
          </a:p>
        </p:txBody>
      </p:sp>
      <p:pic>
        <p:nvPicPr>
          <p:cNvPr id="114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678" y="3986001"/>
            <a:ext cx="7358272" cy="242117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43" name="Group"/>
          <p:cNvGrpSpPr/>
          <p:nvPr/>
        </p:nvGrpSpPr>
        <p:grpSpPr>
          <a:xfrm>
            <a:off x="1142925" y="2636491"/>
            <a:ext cx="10363350" cy="2288541"/>
            <a:chOff x="0" y="0"/>
            <a:chExt cx="10363348" cy="2288539"/>
          </a:xfrm>
        </p:grpSpPr>
        <p:sp>
          <p:nvSpPr>
            <p:cNvPr id="1141" name="Rectangle"/>
            <p:cNvSpPr/>
            <p:nvPr/>
          </p:nvSpPr>
          <p:spPr>
            <a:xfrm>
              <a:off x="0" y="0"/>
              <a:ext cx="10363349" cy="228854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>
              <a:outerShdw blurRad="101600" dist="25400" dir="5400000" rotWithShape="0">
                <a:srgbClr val="000000">
                  <a:alpha val="7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142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8624" y="479453"/>
              <a:ext cx="8496301" cy="1231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3" grpId="1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5" name="presentation-cut-comp.mp4" descr="presentation-cut-comp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24250" y="857249"/>
            <a:ext cx="5143500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1146" name="D. Carney, S. Ghosh, G. Krnjaic, J. M. Taylor, 1903.00492…"/>
          <p:cNvSpPr txBox="1"/>
          <p:nvPr/>
        </p:nvSpPr>
        <p:spPr>
          <a:xfrm>
            <a:off x="5295572" y="6151941"/>
            <a:ext cx="6539757" cy="921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indent="457200" defTabSz="1219200">
              <a:lnSpc>
                <a:spcPct val="115000"/>
              </a:lnSpc>
              <a:buFont typeface="Helvetica Neue"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D. Carney, S. Ghosh, G. Krnjaic, J. M. Taylor, 1903.00492</a:t>
            </a:r>
          </a:p>
          <a:p>
            <a:pPr indent="457200" defTabSz="1219200">
              <a:lnSpc>
                <a:spcPct val="115000"/>
              </a:lnSpc>
              <a:buFont typeface="Helvetica Neue"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S. Ghosh, D. Carney, P. Shawhan, J. M. Taylor, 1910.11892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50" fill="hold"/>
                                        <p:tgtEl>
                                          <p:spTgt spid="11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145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4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638175"/>
            <a:ext cx="12153900" cy="6158658"/>
          </a:xfrm>
          <a:prstGeom prst="rect">
            <a:avLst/>
          </a:prstGeom>
          <a:ln w="12700">
            <a:miter lim="400000"/>
          </a:ln>
        </p:spPr>
      </p:pic>
      <p:sp>
        <p:nvSpPr>
          <p:cNvPr id="1149" name="Snowmass 2021 White Paper: The Windchime Project (arXiv: 2203.07242)"/>
          <p:cNvSpPr txBox="1"/>
          <p:nvPr/>
        </p:nvSpPr>
        <p:spPr>
          <a:xfrm>
            <a:off x="1290964" y="87630"/>
            <a:ext cx="9610072" cy="485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500"/>
            </a:pPr>
            <a:r>
              <a:t>Snowmass 2021 White Paper: The Windchime Project (</a:t>
            </a:r>
            <a:r>
              <a:rPr>
                <a:solidFill>
                  <a:srgbClr val="2F5597"/>
                </a:solidFill>
              </a:rPr>
              <a:t>arXiv: 2203.07242</a:t>
            </a:r>
            <a:r>
              <a:t>)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Back action evasion? Take advantage of monitoring velocity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Back action evasion? Take advantage of monitoring velocity!</a:t>
            </a:r>
          </a:p>
        </p:txBody>
      </p:sp>
      <p:pic>
        <p:nvPicPr>
          <p:cNvPr id="115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2637"/>
            <a:ext cx="12192000" cy="34927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4" name="Google Shape;199;p28" descr="Google Shape;199;p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850" y="1874974"/>
            <a:ext cx="3968850" cy="2732955"/>
          </a:xfrm>
          <a:prstGeom prst="rect">
            <a:avLst/>
          </a:prstGeom>
          <a:ln w="12700">
            <a:miter lim="400000"/>
          </a:ln>
        </p:spPr>
      </p:pic>
      <p:sp>
        <p:nvSpPr>
          <p:cNvPr id="1155" name="Google Shape;200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Impulse measurements naturally reduce noise</a:t>
            </a:r>
          </a:p>
        </p:txBody>
      </p:sp>
      <p:sp>
        <p:nvSpPr>
          <p:cNvPr id="1156" name="Google Shape;201;p28"/>
          <p:cNvSpPr/>
          <p:nvPr/>
        </p:nvSpPr>
        <p:spPr>
          <a:xfrm>
            <a:off x="3924300" y="3008174"/>
            <a:ext cx="1527601" cy="62401"/>
          </a:xfrm>
          <a:prstGeom prst="line">
            <a:avLst/>
          </a:prstGeom>
          <a:ln w="3175">
            <a:solidFill>
              <a:srgbClr val="595959"/>
            </a:solidFill>
            <a:tailEnd type="triangle"/>
          </a:ln>
        </p:spPr>
        <p:txBody>
          <a:bodyPr lIns="0" tIns="0" rIns="0" bIns="0"/>
          <a:lstStyle/>
          <a:p>
            <a:pPr defTabSz="1219200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57" name="Google Shape;202;p28"/>
          <p:cNvSpPr/>
          <p:nvPr/>
        </p:nvSpPr>
        <p:spPr>
          <a:xfrm flipH="1" flipV="1">
            <a:off x="6620850" y="3023749"/>
            <a:ext cx="903900" cy="15601"/>
          </a:xfrm>
          <a:prstGeom prst="line">
            <a:avLst/>
          </a:prstGeom>
          <a:ln w="3175">
            <a:solidFill>
              <a:srgbClr val="595959"/>
            </a:solidFill>
            <a:tailEnd type="triangle"/>
          </a:ln>
        </p:spPr>
        <p:txBody>
          <a:bodyPr lIns="0" tIns="0" rIns="0" bIns="0"/>
          <a:lstStyle/>
          <a:p>
            <a:pPr defTabSz="1219200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58" name="Google Shape;204;p28"/>
          <p:cNvSpPr txBox="1"/>
          <p:nvPr/>
        </p:nvSpPr>
        <p:spPr>
          <a:xfrm>
            <a:off x="7789799" y="2484550"/>
            <a:ext cx="2634001" cy="8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5" tIns="91425" rIns="91425" bIns="91425">
            <a:normAutofit/>
          </a:bodyPr>
          <a:lstStyle/>
          <a:p>
            <a:pPr defTabSz="1170432">
              <a:defRPr sz="2112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light phase ~ -x(t</a:t>
            </a:r>
            <a:r>
              <a:rPr baseline="-22193"/>
              <a:t>2</a:t>
            </a:r>
            <a:r>
              <a:t>)</a:t>
            </a:r>
          </a:p>
          <a:p>
            <a:pPr defTabSz="1170432">
              <a:defRPr sz="2112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impart -p to mirror</a:t>
            </a:r>
          </a:p>
        </p:txBody>
      </p:sp>
      <p:sp>
        <p:nvSpPr>
          <p:cNvPr id="1159" name="Google Shape;205;p28"/>
          <p:cNvSpPr txBox="1"/>
          <p:nvPr/>
        </p:nvSpPr>
        <p:spPr>
          <a:xfrm>
            <a:off x="2456700" y="4689050"/>
            <a:ext cx="7899601" cy="8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5" tIns="91425" rIns="91425" bIns="91425">
            <a:normAutofit/>
          </a:bodyPr>
          <a:lstStyle/>
          <a:p>
            <a:pPr defTabSz="926592">
              <a:defRPr sz="167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→ Output light phase ɸ ~x(t</a:t>
            </a:r>
            <a:r>
              <a:rPr baseline="-26454"/>
              <a:t>1</a:t>
            </a:r>
            <a:r>
              <a:t>)-x(t</a:t>
            </a:r>
            <a:r>
              <a:rPr baseline="-26454"/>
              <a:t>2</a:t>
            </a:r>
            <a:r>
              <a:t>) ~ v, optical momentum transfer to sensor Δp ~0</a:t>
            </a:r>
          </a:p>
          <a:p>
            <a:pPr defTabSz="926592">
              <a:defRPr sz="167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→ No net radiation pressure (“backaction noise evasion”) for a free-falling particle</a:t>
            </a:r>
          </a:p>
        </p:txBody>
      </p:sp>
      <p:sp>
        <p:nvSpPr>
          <p:cNvPr id="1160" name="Google Shape;203;p28"/>
          <p:cNvSpPr txBox="1">
            <a:spLocks noGrp="1"/>
          </p:cNvSpPr>
          <p:nvPr>
            <p:ph type="body" sz="quarter" idx="4294967295"/>
          </p:nvPr>
        </p:nvSpPr>
        <p:spPr>
          <a:xfrm>
            <a:off x="1839174" y="2614375"/>
            <a:ext cx="2634001" cy="825001"/>
          </a:xfrm>
          <a:prstGeom prst="rect">
            <a:avLst/>
          </a:prstGeom>
        </p:spPr>
        <p:txBody>
          <a:bodyPr lIns="91425" tIns="91425" rIns="91425" bIns="91425"/>
          <a:lstStyle/>
          <a:p>
            <a:pPr marL="0" indent="0" defTabSz="1170432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Tx/>
              <a:buNone/>
              <a:defRPr sz="2112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light phase ~ x(t</a:t>
            </a:r>
            <a:r>
              <a:rPr baseline="-22193"/>
              <a:t>1</a:t>
            </a:r>
            <a:r>
              <a:t>)</a:t>
            </a:r>
          </a:p>
          <a:p>
            <a:pPr marL="0" indent="0" defTabSz="1170432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Tx/>
              <a:buNone/>
              <a:defRPr sz="2112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impart +p to mirror</a:t>
            </a:r>
          </a:p>
        </p:txBody>
      </p:sp>
      <p:sp>
        <p:nvSpPr>
          <p:cNvPr id="1161" name="Braginski 1989…"/>
          <p:cNvSpPr txBox="1"/>
          <p:nvPr/>
        </p:nvSpPr>
        <p:spPr>
          <a:xfrm>
            <a:off x="8334399" y="1445812"/>
            <a:ext cx="2338326" cy="5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defTabSz="1219200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Braginski 1989</a:t>
            </a:r>
          </a:p>
          <a:p>
            <a:pPr defTabSz="1219200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Ghosh et al. PRA 2020</a:t>
            </a:r>
          </a:p>
        </p:txBody>
      </p:sp>
      <p:sp>
        <p:nvSpPr>
          <p:cNvPr id="1162" name="Monitoring the momentum of a free-falling mass is a (nominal)  quantum non-demolition measurement — can go well beyond SQL"/>
          <p:cNvSpPr txBox="1"/>
          <p:nvPr/>
        </p:nvSpPr>
        <p:spPr>
          <a:xfrm>
            <a:off x="2103861" y="5842324"/>
            <a:ext cx="7571061" cy="575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defTabSz="1219200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Monitoring the momentum of a free-falling mass is a (nominal) </a:t>
            </a:r>
            <a:br/>
            <a:r>
              <a:t>quantum non-demolition measurement — can go well beyond SQL 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200;p28"/>
          <p:cNvSpPr txBox="1">
            <a:spLocks noGrp="1"/>
          </p:cNvSpPr>
          <p:nvPr>
            <p:ph type="title"/>
          </p:nvPr>
        </p:nvSpPr>
        <p:spPr>
          <a:xfrm>
            <a:off x="1925835" y="232171"/>
            <a:ext cx="8730557" cy="982267"/>
          </a:xfrm>
          <a:prstGeom prst="rect">
            <a:avLst/>
          </a:prstGeom>
        </p:spPr>
        <p:txBody>
          <a:bodyPr/>
          <a:lstStyle/>
          <a:p>
            <a:r>
              <a:t>Impulse measurements naturally reduce noise</a:t>
            </a:r>
          </a:p>
        </p:txBody>
      </p:sp>
      <p:sp>
        <p:nvSpPr>
          <p:cNvPr id="1165" name="Braginski 1989…"/>
          <p:cNvSpPr txBox="1"/>
          <p:nvPr/>
        </p:nvSpPr>
        <p:spPr>
          <a:xfrm>
            <a:off x="8334399" y="1445812"/>
            <a:ext cx="2338326" cy="5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defTabSz="1219200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Braginski 1989</a:t>
            </a:r>
          </a:p>
          <a:p>
            <a:pPr defTabSz="1219200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Ghosh et al. PRA 2020</a:t>
            </a:r>
          </a:p>
        </p:txBody>
      </p:sp>
      <p:pic>
        <p:nvPicPr>
          <p:cNvPr id="11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7010400"/>
            <a:ext cx="7712586" cy="493849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69" name="Group"/>
          <p:cNvGrpSpPr/>
          <p:nvPr/>
        </p:nvGrpSpPr>
        <p:grpSpPr>
          <a:xfrm>
            <a:off x="6519313" y="85503"/>
            <a:ext cx="5389523" cy="6686994"/>
            <a:chOff x="0" y="0"/>
            <a:chExt cx="5389522" cy="6686993"/>
          </a:xfrm>
        </p:grpSpPr>
        <p:sp>
          <p:nvSpPr>
            <p:cNvPr id="1167" name="Rectangle"/>
            <p:cNvSpPr/>
            <p:nvPr/>
          </p:nvSpPr>
          <p:spPr>
            <a:xfrm>
              <a:off x="0" y="0"/>
              <a:ext cx="5389523" cy="6686994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168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" y="81799"/>
              <a:ext cx="4974440" cy="64788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70" name="Example numbers:…"/>
          <p:cNvSpPr txBox="1"/>
          <p:nvPr/>
        </p:nvSpPr>
        <p:spPr>
          <a:xfrm>
            <a:off x="483022" y="1783079"/>
            <a:ext cx="5197970" cy="176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Example numbers:</a:t>
            </a:r>
          </a:p>
          <a:p>
            <a:r>
              <a:t>A 1 Hz, Q ~ 10</a:t>
            </a:r>
            <a:r>
              <a:rPr baseline="31999"/>
              <a:t>4</a:t>
            </a:r>
            <a:r>
              <a:t> mass at 10 mK (close to free mass limit)</a:t>
            </a:r>
          </a:p>
          <a:p>
            <a:r>
              <a:t>An optical cavity with 10 MHz loss</a:t>
            </a:r>
          </a:p>
          <a:p>
            <a:r>
              <a:t>A 1 µs delay with a loss of </a:t>
            </a:r>
            <a:r>
              <a:rPr b="1"/>
              <a:t>&lt; 0.01%</a:t>
            </a:r>
          </a:p>
          <a:p>
            <a:endParaRPr b="1"/>
          </a:p>
          <a:p>
            <a:r>
              <a:t>And we are targeting impulses of duration ~ 1 µs</a:t>
            </a:r>
          </a:p>
        </p:txBody>
      </p:sp>
      <p:sp>
        <p:nvSpPr>
          <p:cNvPr id="1171" name="Key point: working well above resonance requires substantial laser power, and has different tradeoffs…"/>
          <p:cNvSpPr txBox="1"/>
          <p:nvPr/>
        </p:nvSpPr>
        <p:spPr>
          <a:xfrm>
            <a:off x="856172" y="3787298"/>
            <a:ext cx="4809416" cy="1209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Key point: working well above resonance requires</a:t>
            </a:r>
            <a:br/>
            <a:r>
              <a:t>substantial laser power, and has different tradeoffs</a:t>
            </a:r>
          </a:p>
          <a:p>
            <a:endParaRPr/>
          </a:p>
          <a:p>
            <a:pPr>
              <a:defRPr b="1"/>
            </a:pPr>
            <a:r>
              <a:t>Estimate for these numbers? 30 dB evasion</a:t>
            </a:r>
          </a:p>
        </p:txBody>
      </p:sp>
      <p:pic>
        <p:nvPicPr>
          <p:cNvPr id="117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6240" y="7010400"/>
            <a:ext cx="3821879" cy="2481739"/>
          </a:xfrm>
          <a:prstGeom prst="rect">
            <a:avLst/>
          </a:prstGeom>
          <a:ln w="12700">
            <a:miter lim="400000"/>
          </a:ln>
        </p:spPr>
      </p:pic>
      <p:sp>
        <p:nvSpPr>
          <p:cNvPr id="1173" name="Rectangle"/>
          <p:cNvSpPr/>
          <p:nvPr/>
        </p:nvSpPr>
        <p:spPr>
          <a:xfrm>
            <a:off x="9213592" y="117678"/>
            <a:ext cx="962382" cy="6622644"/>
          </a:xfrm>
          <a:prstGeom prst="rect">
            <a:avLst/>
          </a:prstGeom>
          <a:gradFill>
            <a:gsLst>
              <a:gs pos="0">
                <a:srgbClr val="70A6DB">
                  <a:alpha val="37974"/>
                </a:srgbClr>
              </a:gs>
              <a:gs pos="50000">
                <a:srgbClr val="559BDB">
                  <a:alpha val="37974"/>
                </a:srgbClr>
              </a:gs>
              <a:gs pos="100000">
                <a:srgbClr val="448AC9">
                  <a:alpha val="37974"/>
                </a:srgbClr>
              </a:gs>
            </a:gsLst>
            <a:lin ang="5400000"/>
          </a:gradFill>
          <a:ln w="6350">
            <a:solidFill>
              <a:schemeClr val="accent5">
                <a:alpha val="37974"/>
              </a:schemeClr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4" name="Detection Band"/>
          <p:cNvSpPr txBox="1"/>
          <p:nvPr/>
        </p:nvSpPr>
        <p:spPr>
          <a:xfrm>
            <a:off x="9258171" y="2341879"/>
            <a:ext cx="1082435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Detection Band</a:t>
            </a:r>
          </a:p>
        </p:txBody>
      </p:sp>
      <p:sp>
        <p:nvSpPr>
          <p:cNvPr id="1175" name="[ Ghosh et al., PRA (2020) ]"/>
          <p:cNvSpPr txBox="1"/>
          <p:nvPr/>
        </p:nvSpPr>
        <p:spPr>
          <a:xfrm>
            <a:off x="224930" y="6304280"/>
            <a:ext cx="2591170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[ Ghosh et al., PRA (2020) ]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Squeezing pairs well with back action eva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Squeezing pairs well with back action evasion</a:t>
            </a:r>
          </a:p>
        </p:txBody>
      </p:sp>
      <p:pic>
        <p:nvPicPr>
          <p:cNvPr id="1178" name="Image" descr="Image"/>
          <p:cNvPicPr>
            <a:picLocks noChangeAspect="1"/>
          </p:cNvPicPr>
          <p:nvPr/>
        </p:nvPicPr>
        <p:blipFill>
          <a:blip r:embed="rId2"/>
          <a:srcRect t="17887"/>
          <a:stretch>
            <a:fillRect/>
          </a:stretch>
        </p:blipFill>
        <p:spPr>
          <a:xfrm>
            <a:off x="1180077" y="2333559"/>
            <a:ext cx="11126223" cy="4435451"/>
          </a:xfrm>
          <a:prstGeom prst="rect">
            <a:avLst/>
          </a:prstGeom>
          <a:ln w="12700">
            <a:miter lim="400000"/>
          </a:ln>
        </p:spPr>
      </p:pic>
      <p:sp>
        <p:nvSpPr>
          <p:cNvPr id="1179" name="We can work at phase quadrature…"/>
          <p:cNvSpPr txBox="1"/>
          <p:nvPr/>
        </p:nvSpPr>
        <p:spPr>
          <a:xfrm>
            <a:off x="622722" y="1694180"/>
            <a:ext cx="7160046" cy="929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We can work at phase quadrature</a:t>
            </a:r>
          </a:p>
          <a:p>
            <a:r>
              <a:t>There is no frequency and/or power dependence to the measurement angle</a:t>
            </a:r>
          </a:p>
          <a:p>
            <a:r>
              <a:t>Squeezing is a pure win on power</a:t>
            </a:r>
          </a:p>
        </p:txBody>
      </p:sp>
      <p:sp>
        <p:nvSpPr>
          <p:cNvPr id="1180" name="[ poster by Sohitri Ghosh today ]"/>
          <p:cNvSpPr txBox="1"/>
          <p:nvPr/>
        </p:nvSpPr>
        <p:spPr>
          <a:xfrm>
            <a:off x="8941222" y="64290"/>
            <a:ext cx="309692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[ poster by Sohitri Ghosh today ]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2" name="Google Shape;99;p25" descr="Google Shape;99;p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9967" y="-680567"/>
            <a:ext cx="12496201" cy="8249434"/>
          </a:xfrm>
          <a:prstGeom prst="rect">
            <a:avLst/>
          </a:prstGeom>
          <a:ln w="12700">
            <a:miter lim="400000"/>
          </a:ln>
        </p:spPr>
      </p:pic>
      <p:sp>
        <p:nvSpPr>
          <p:cNvPr id="1183" name="Google Shape;100;p25"/>
          <p:cNvSpPr txBox="1">
            <a:spLocks noGrp="1"/>
          </p:cNvSpPr>
          <p:nvPr>
            <p:ph type="title"/>
          </p:nvPr>
        </p:nvSpPr>
        <p:spPr>
          <a:xfrm>
            <a:off x="415599" y="-117834"/>
            <a:ext cx="11360802" cy="763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Work with us on windchime!</a:t>
            </a:r>
          </a:p>
        </p:txBody>
      </p:sp>
      <p:sp>
        <p:nvSpPr>
          <p:cNvPr id="1184" name="Google Shape;101;p25"/>
          <p:cNvSpPr txBox="1">
            <a:spLocks noGrp="1"/>
          </p:cNvSpPr>
          <p:nvPr>
            <p:ph type="body" sz="half" idx="1"/>
          </p:nvPr>
        </p:nvSpPr>
        <p:spPr>
          <a:xfrm>
            <a:off x="2909599" y="825433"/>
            <a:ext cx="6936401" cy="45552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FFFFFF"/>
                </a:solidFill>
              </a:defRPr>
            </a:pPr>
            <a:r>
              <a:t>We are hiring a theory postdoc to work on Windchime-related projects at Berkeley Lab. </a:t>
            </a:r>
          </a:p>
          <a:p>
            <a:pPr marL="0" indent="0">
              <a:spcBef>
                <a:spcPts val="210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t>Job posting open until July 1 (https://academicjobsonline.org/ajo/jobs/21425)</a:t>
            </a:r>
          </a:p>
          <a:p>
            <a:pPr marL="0" indent="0">
              <a:spcBef>
                <a:spcPts val="2100"/>
              </a:spcBef>
              <a:buSzTx/>
              <a:buNone/>
            </a:pPr>
            <a:endParaRPr>
              <a:solidFill>
                <a:srgbClr val="FFFFFF"/>
              </a:solidFill>
            </a:endParaRPr>
          </a:p>
          <a:p>
            <a:pPr marL="0" indent="0">
              <a:spcBef>
                <a:spcPts val="210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t>Reach out for details/if you want to apply but can’t make July 1: </a:t>
            </a:r>
            <a:r>
              <a:rPr u="sng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3"/>
              </a:rPr>
              <a:t>carney@lbl.gov</a:t>
            </a:r>
            <a:r>
              <a:t> </a:t>
            </a:r>
          </a:p>
        </p:txBody>
      </p:sp>
      <p:pic>
        <p:nvPicPr>
          <p:cNvPr id="1185" name="Google Shape;102;p25" descr="Google Shape;102;p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66" y="1176299"/>
            <a:ext cx="2332601" cy="31101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ravity on earth: a dismal scie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Gravity on earth: a dismal science</a:t>
            </a:r>
          </a:p>
        </p:txBody>
      </p:sp>
      <p:sp>
        <p:nvSpPr>
          <p:cNvPr id="1030" name="The natural combination of Newton’s constant G and physical parameters (material density n) defines a gravity coupling strength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50800" tIns="50800" rIns="50800" bIns="50800"/>
          <a:lstStyle/>
          <a:p>
            <a:pPr marL="384302" indent="-384302" defTabSz="1543236">
              <a:buClrTx/>
              <a:buSzPct val="75000"/>
              <a:buFont typeface="Helvetica Neue"/>
              <a:buChar char="•"/>
              <a:defRPr sz="3026"/>
            </a:pPr>
            <a:r>
              <a:t>The natural combination of Newton’s constant </a:t>
            </a:r>
            <a:r>
              <a:rPr i="1"/>
              <a:t>G</a:t>
            </a:r>
            <a:r>
              <a:t> and physical parameters (material density </a:t>
            </a:r>
            <a:r>
              <a:rPr i="1"/>
              <a:t>n</a:t>
            </a:r>
            <a:r>
              <a:t>) defines a gravity coupling strength</a:t>
            </a:r>
          </a:p>
          <a:p>
            <a:pPr marL="384302" indent="-384302" defTabSz="1543236">
              <a:buClrTx/>
              <a:buSzPct val="75000"/>
              <a:buFont typeface="Helvetica Neue"/>
              <a:buChar char="•"/>
              <a:defRPr sz="3026"/>
            </a:pPr>
            <a:endParaRPr/>
          </a:p>
          <a:p>
            <a:pPr marL="384302" indent="-384302" defTabSz="1543236">
              <a:buClrTx/>
              <a:buSzPct val="75000"/>
              <a:buFont typeface="Helvetica Neue"/>
              <a:buChar char="•"/>
              <a:defRPr sz="3026"/>
            </a:pPr>
            <a:endParaRPr/>
          </a:p>
          <a:p>
            <a:pPr marL="384302" indent="-384302" defTabSz="1543236">
              <a:buClrTx/>
              <a:buSzPct val="75000"/>
              <a:buFont typeface="Helvetica Neue"/>
              <a:buChar char="•"/>
              <a:defRPr sz="3026"/>
            </a:pPr>
            <a:r>
              <a:t>This fundamental scale governs any gravity experiments we can conceive on Earth.</a:t>
            </a:r>
          </a:p>
          <a:p>
            <a:pPr marL="384302" indent="-384302" defTabSz="1543236">
              <a:buClrTx/>
              <a:buSzPct val="75000"/>
              <a:buFont typeface="Helvetica Neue"/>
              <a:buChar char="•"/>
              <a:defRPr sz="3026"/>
            </a:pPr>
            <a:r>
              <a:t>As an example, the quantum coupling between two harmonic oscillators: </a:t>
            </a:r>
          </a:p>
        </p:txBody>
      </p:sp>
      <p:pic>
        <p:nvPicPr>
          <p:cNvPr id="1031" name="zeta_=_sqrt_G_n_.pdf" descr="zeta_=_sqrt_G_n_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145" y="3205611"/>
            <a:ext cx="4152901" cy="533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2" name="G_frac_m^2_r^3_x.pdf" descr="G_frac_m^2_r^3_x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072" y="5629804"/>
            <a:ext cx="5892801" cy="10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33" name="[ Kafri, Taylor (2013); Kafri, Taylor, Milburn (2014) ]"/>
          <p:cNvSpPr txBox="1"/>
          <p:nvPr/>
        </p:nvSpPr>
        <p:spPr>
          <a:xfrm>
            <a:off x="7353723" y="1071880"/>
            <a:ext cx="477503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[ Kafri, Taylor (2013); Kafri, Taylor, Milburn (2014) ]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1028700"/>
            <a:ext cx="11290300" cy="568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188" name="The Windchime project"/>
          <p:cNvSpPr txBox="1">
            <a:spLocks noGrp="1"/>
          </p:cNvSpPr>
          <p:nvPr>
            <p:ph type="title" idx="4294967295"/>
          </p:nvPr>
        </p:nvSpPr>
        <p:spPr>
          <a:xfrm>
            <a:off x="533400" y="234950"/>
            <a:ext cx="11118850" cy="984250"/>
          </a:xfrm>
          <a:prstGeom prst="rect">
            <a:avLst/>
          </a:prstGeom>
        </p:spPr>
        <p:txBody>
          <a:bodyPr lIns="25400" tIns="25400" rIns="25400" bIns="25400" anchor="b"/>
          <a:lstStyle>
            <a:lvl1pPr algn="ctr">
              <a:defRPr sz="4400" b="0">
                <a:solidFill>
                  <a:srgbClr val="000000"/>
                </a:solidFill>
              </a:defRPr>
            </a:lvl1pPr>
          </a:lstStyle>
          <a:p>
            <a:r>
              <a:t>The Windchime project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Entering the regime of ultra-coherent massive objec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32104">
              <a:lnSpc>
                <a:spcPct val="90000"/>
              </a:lnSpc>
              <a:defRPr sz="4004">
                <a:latin typeface="+mn-lt"/>
                <a:ea typeface="+mn-ea"/>
                <a:cs typeface="+mn-cs"/>
                <a:sym typeface="Calibri"/>
              </a:defRPr>
            </a:pPr>
            <a:r>
              <a:t>Entering the regime of </a:t>
            </a:r>
            <a:r>
              <a:rPr i="1"/>
              <a:t>ultra-coherent</a:t>
            </a:r>
            <a:r>
              <a:t> massive objects</a:t>
            </a:r>
          </a:p>
        </p:txBody>
      </p:sp>
      <p:sp>
        <p:nvSpPr>
          <p:cNvPr id="1036" name="Definition: an ultra-coherent massive object has a (positional) coherence time in excess of the TQG constan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79400" indent="-279400" defTabSz="1219200">
              <a:lnSpc>
                <a:spcPct val="115000"/>
              </a:lnSpc>
              <a:spcBef>
                <a:spcPts val="0"/>
              </a:spcBef>
              <a:defRPr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Definition: an ultra-coherent massive object has a (positional) coherence time in excess of the TQG constant</a:t>
            </a:r>
          </a:p>
          <a:p>
            <a:pPr marL="279400" indent="-279400" defTabSz="1219200">
              <a:lnSpc>
                <a:spcPct val="115000"/>
              </a:lnSpc>
              <a:spcBef>
                <a:spcPts val="0"/>
              </a:spcBef>
              <a:defRPr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79400" indent="-279400" defTabSz="1219200">
              <a:lnSpc>
                <a:spcPct val="115000"/>
              </a:lnSpc>
              <a:spcBef>
                <a:spcPts val="0"/>
              </a:spcBef>
              <a:defRPr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79400" indent="-279400" defTabSz="1219200">
              <a:lnSpc>
                <a:spcPct val="115000"/>
              </a:lnSpc>
              <a:spcBef>
                <a:spcPts val="0"/>
              </a:spcBef>
              <a:defRPr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Not yet realized in experiment, but now only a few orders of magnitude away!</a:t>
            </a:r>
          </a:p>
          <a:p>
            <a:pPr marL="279400" indent="-279400" defTabSz="1219200">
              <a:lnSpc>
                <a:spcPct val="115000"/>
              </a:lnSpc>
              <a:spcBef>
                <a:spcPts val="0"/>
              </a:spcBef>
              <a:defRPr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Examples: Q-f product limits for cryogenic materials</a:t>
            </a:r>
          </a:p>
          <a:p>
            <a:pPr marL="279400" indent="-279400" defTabSz="1219200">
              <a:lnSpc>
                <a:spcPct val="115000"/>
              </a:lnSpc>
              <a:spcBef>
                <a:spcPts val="0"/>
              </a:spcBef>
              <a:defRPr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79400" indent="-279400" defTabSz="1219200">
              <a:lnSpc>
                <a:spcPct val="115000"/>
              </a:lnSpc>
              <a:spcBef>
                <a:spcPts val="0"/>
              </a:spcBef>
              <a:defRPr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79400" indent="-279400" defTabSz="1219200">
              <a:lnSpc>
                <a:spcPct val="115000"/>
              </a:lnSpc>
              <a:spcBef>
                <a:spcPts val="0"/>
              </a:spcBef>
              <a:defRPr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79400" indent="-279400" defTabSz="1219200">
              <a:lnSpc>
                <a:spcPct val="115000"/>
              </a:lnSpc>
              <a:spcBef>
                <a:spcPts val="0"/>
              </a:spcBef>
              <a:defRPr sz="2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For free-falling particles, background gas limits can be even better</a:t>
            </a:r>
          </a:p>
        </p:txBody>
      </p:sp>
      <p:pic>
        <p:nvPicPr>
          <p:cNvPr id="1037" name="gamma_q_&lt;_zeta.pdf" descr="gamma_q_&lt;_zeta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989" y="2644117"/>
            <a:ext cx="892969" cy="321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8" name="gamma_q_geq_gamm.pdf" descr="gamma_q_geq_gamm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957" y="4010933"/>
            <a:ext cx="5607845" cy="7322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1028700"/>
            <a:ext cx="11290300" cy="568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41" name="The Windchime project"/>
          <p:cNvSpPr txBox="1">
            <a:spLocks noGrp="1"/>
          </p:cNvSpPr>
          <p:nvPr>
            <p:ph type="title" idx="4294967295"/>
          </p:nvPr>
        </p:nvSpPr>
        <p:spPr>
          <a:xfrm>
            <a:off x="533400" y="234950"/>
            <a:ext cx="11118850" cy="984250"/>
          </a:xfrm>
          <a:prstGeom prst="rect">
            <a:avLst/>
          </a:prstGeom>
        </p:spPr>
        <p:txBody>
          <a:bodyPr lIns="25400" tIns="25400" rIns="25400" bIns="25400" anchor="b"/>
          <a:lstStyle>
            <a:lvl1pPr algn="ctr">
              <a:defRPr sz="4400" b="0">
                <a:solidFill>
                  <a:srgbClr val="000000"/>
                </a:solidFill>
              </a:defRPr>
            </a:lvl1pPr>
          </a:lstStyle>
          <a:p>
            <a:r>
              <a:t>The Windchime project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The dark matter spectrum of uncertain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719" tIns="45719" rIns="45719" bIns="45719" anchor="ctr"/>
          <a:lstStyle>
            <a:lvl1pPr defTabSz="914400">
              <a:lnSpc>
                <a:spcPct val="90000"/>
              </a:lnSpc>
              <a:defRPr sz="44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The dark matter spectrum of uncertainty</a:t>
            </a:r>
          </a:p>
        </p:txBody>
      </p:sp>
      <p:pic>
        <p:nvPicPr>
          <p:cNvPr id="1044" name="Google Shape;74;p16" descr="Google Shape;74;p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287" y="1704778"/>
            <a:ext cx="8316430" cy="24250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5" name="Google Shape;76;p16" descr="Google Shape;76;p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702" y="4305205"/>
            <a:ext cx="2710589" cy="1522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6" name="Google Shape;77;p16" descr="Google Shape;77;p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528" y="4304051"/>
            <a:ext cx="2710578" cy="15251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7" name="Google Shape;78;p16" descr="Google Shape;78;p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5595" y="4304051"/>
            <a:ext cx="2223269" cy="15251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8" name="Google Shape;75;p16" descr="Google Shape;75;p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2102" y="4231778"/>
            <a:ext cx="2302801" cy="8450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The dark matter “wind”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44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The dark matter “wind”</a:t>
            </a:r>
          </a:p>
        </p:txBody>
      </p:sp>
      <p:pic>
        <p:nvPicPr>
          <p:cNvPr id="105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56" y="2025985"/>
            <a:ext cx="4848226" cy="3219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408" y="1622238"/>
            <a:ext cx="6978631" cy="4026945"/>
          </a:xfrm>
          <a:prstGeom prst="rect">
            <a:avLst/>
          </a:prstGeom>
          <a:ln w="12700">
            <a:miter lim="400000"/>
          </a:ln>
          <a:effectLst>
            <a:outerShdw blurRad="254000" dist="114300" dir="4620197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2" grpId="1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Circle"/>
          <p:cNvSpPr/>
          <p:nvPr/>
        </p:nvSpPr>
        <p:spPr>
          <a:xfrm>
            <a:off x="2899833" y="1403847"/>
            <a:ext cx="1111218" cy="1111218"/>
          </a:xfrm>
          <a:prstGeom prst="ellipse">
            <a:avLst/>
          </a:prstGeom>
          <a:gradFill>
            <a:gsLst>
              <a:gs pos="0">
                <a:srgbClr val="0097A7"/>
              </a:gs>
              <a:gs pos="100000">
                <a:srgbClr val="94EBFE"/>
              </a:gs>
            </a:gsLst>
            <a:lin ang="16200000"/>
          </a:gradFill>
          <a:ln w="12700">
            <a:solidFill>
              <a:srgbClr val="0094A3"/>
            </a:solidFill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/>
          <a:lstStyle/>
          <a:p>
            <a:pPr defTabSz="1733973">
              <a:defRPr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055" name="Line"/>
          <p:cNvSpPr/>
          <p:nvPr/>
        </p:nvSpPr>
        <p:spPr>
          <a:xfrm>
            <a:off x="543784" y="902726"/>
            <a:ext cx="286085" cy="2557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6" y="11774"/>
                </a:moveTo>
                <a:cubicBezTo>
                  <a:pt x="827" y="12118"/>
                  <a:pt x="2227" y="11251"/>
                  <a:pt x="3628" y="10384"/>
                </a:cubicBezTo>
                <a:cubicBezTo>
                  <a:pt x="5028" y="9518"/>
                  <a:pt x="6428" y="8651"/>
                  <a:pt x="7120" y="8995"/>
                </a:cubicBezTo>
                <a:lnTo>
                  <a:pt x="7120" y="8995"/>
                </a:lnTo>
                <a:lnTo>
                  <a:pt x="7253" y="6181"/>
                </a:lnTo>
                <a:lnTo>
                  <a:pt x="11143" y="6523"/>
                </a:lnTo>
                <a:lnTo>
                  <a:pt x="14985" y="0"/>
                </a:lnTo>
                <a:lnTo>
                  <a:pt x="14011" y="12153"/>
                </a:lnTo>
                <a:lnTo>
                  <a:pt x="20327" y="12257"/>
                </a:lnTo>
                <a:lnTo>
                  <a:pt x="14280" y="17344"/>
                </a:lnTo>
                <a:lnTo>
                  <a:pt x="21600" y="20917"/>
                </a:lnTo>
                <a:lnTo>
                  <a:pt x="9873" y="18653"/>
                </a:lnTo>
                <a:lnTo>
                  <a:pt x="6564" y="21600"/>
                </a:lnTo>
                <a:lnTo>
                  <a:pt x="8671" y="14830"/>
                </a:lnTo>
                <a:lnTo>
                  <a:pt x="2952" y="15307"/>
                </a:lnTo>
                <a:lnTo>
                  <a:pt x="8267" y="12101"/>
                </a:lnTo>
                <a:cubicBezTo>
                  <a:pt x="6889" y="12099"/>
                  <a:pt x="5511" y="12097"/>
                  <a:pt x="4134" y="12095"/>
                </a:cubicBezTo>
                <a:cubicBezTo>
                  <a:pt x="2756" y="12093"/>
                  <a:pt x="1378" y="12092"/>
                  <a:pt x="0" y="12090"/>
                </a:cubicBezTo>
                <a:lnTo>
                  <a:pt x="0" y="12090"/>
                </a:lnTo>
              </a:path>
            </a:pathLst>
          </a:custGeom>
          <a:solidFill>
            <a:srgbClr val="424242"/>
          </a:solidFill>
          <a:ln w="12700">
            <a:miter lim="400000"/>
          </a:ln>
          <a:effectLst>
            <a:outerShdw blurRad="393700" dist="25400" dir="5400000" rotWithShape="0">
              <a:srgbClr val="000000"/>
            </a:outerShdw>
          </a:effectLst>
        </p:spPr>
        <p:txBody>
          <a:bodyPr lIns="0" tIns="0" rIns="0" bIns="0"/>
          <a:lstStyle/>
          <a:p>
            <a:pPr defTabSz="1733973">
              <a:defRPr sz="2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1058" name="Group"/>
          <p:cNvGrpSpPr/>
          <p:nvPr/>
        </p:nvGrpSpPr>
        <p:grpSpPr>
          <a:xfrm>
            <a:off x="1127587" y="888092"/>
            <a:ext cx="5837834" cy="742239"/>
            <a:chOff x="0" y="0"/>
            <a:chExt cx="5837832" cy="742238"/>
          </a:xfrm>
        </p:grpSpPr>
        <p:sp>
          <p:nvSpPr>
            <p:cNvPr id="1071" name="Connection Line"/>
            <p:cNvSpPr/>
            <p:nvPr/>
          </p:nvSpPr>
          <p:spPr>
            <a:xfrm>
              <a:off x="0" y="0"/>
              <a:ext cx="5837833" cy="742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313" extrusionOk="0">
                  <a:moveTo>
                    <a:pt x="0" y="203"/>
                  </a:moveTo>
                  <a:cubicBezTo>
                    <a:pt x="7654" y="-1287"/>
                    <a:pt x="14854" y="5416"/>
                    <a:pt x="21600" y="20313"/>
                  </a:cubicBezTo>
                </a:path>
              </a:pathLst>
            </a:custGeom>
            <a:noFill/>
            <a:ln w="25400" cap="flat">
              <a:solidFill>
                <a:srgbClr val="FFAB40"/>
              </a:solidFill>
              <a:prstDash val="solid"/>
              <a:round/>
              <a:tailEnd type="triangle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057" name="Line"/>
            <p:cNvSpPr/>
            <p:nvPr/>
          </p:nvSpPr>
          <p:spPr>
            <a:xfrm flipV="1">
              <a:off x="2427590" y="239551"/>
              <a:ext cx="33509" cy="272907"/>
            </a:xfrm>
            <a:prstGeom prst="line">
              <a:avLst/>
            </a:prstGeom>
            <a:noFill/>
            <a:ln w="25400" cap="flat">
              <a:solidFill>
                <a:srgbClr val="FFAB40"/>
              </a:solidFill>
              <a:prstDash val="solid"/>
              <a:round/>
              <a:tailEnd type="triangle" w="med" len="med"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1059" name="Line"/>
          <p:cNvSpPr/>
          <p:nvPr/>
        </p:nvSpPr>
        <p:spPr>
          <a:xfrm>
            <a:off x="1137794" y="822861"/>
            <a:ext cx="5816741" cy="1"/>
          </a:xfrm>
          <a:prstGeom prst="line">
            <a:avLst/>
          </a:prstGeom>
          <a:ln w="25400">
            <a:solidFill>
              <a:srgbClr val="FFAB40"/>
            </a:solidFill>
            <a:prstDash val="sysDot"/>
            <a:miter lim="400000"/>
          </a:ln>
        </p:spPr>
        <p:txBody>
          <a:bodyPr lIns="0" tIns="0" rIns="0" bIns="0"/>
          <a:lstStyle/>
          <a:p>
            <a:pPr defTabSz="1733973">
              <a:defRPr sz="2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060" name="Rectangle"/>
          <p:cNvSpPr/>
          <p:nvPr/>
        </p:nvSpPr>
        <p:spPr>
          <a:xfrm>
            <a:off x="6032500" y="5223062"/>
            <a:ext cx="4976879" cy="1488006"/>
          </a:xfrm>
          <a:prstGeom prst="rect">
            <a:avLst/>
          </a:prstGeom>
          <a:ln w="25400">
            <a:solidFill>
              <a:srgbClr val="FF2600"/>
            </a:solidFill>
          </a:ln>
        </p:spPr>
        <p:txBody>
          <a:bodyPr lIns="0" tIns="0" rIns="0" bIns="0"/>
          <a:lstStyle/>
          <a:p>
            <a:pPr defTabSz="1733973">
              <a:defRPr sz="2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061" name="b"/>
          <p:cNvSpPr txBox="1"/>
          <p:nvPr/>
        </p:nvSpPr>
        <p:spPr>
          <a:xfrm>
            <a:off x="2819292" y="1181244"/>
            <a:ext cx="196343" cy="382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defTabSz="1733973">
              <a:defRPr sz="2600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</a:t>
            </a:r>
          </a:p>
        </p:txBody>
      </p:sp>
      <p:sp>
        <p:nvSpPr>
          <p:cNvPr id="1062" name="Line"/>
          <p:cNvSpPr/>
          <p:nvPr/>
        </p:nvSpPr>
        <p:spPr>
          <a:xfrm flipV="1">
            <a:off x="3449604" y="826526"/>
            <a:ext cx="1" cy="1104968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  <a:headEnd type="triangle" len="sm"/>
            <a:tailEnd type="triangle" len="sm"/>
          </a:ln>
        </p:spPr>
        <p:txBody>
          <a:bodyPr lIns="0" tIns="0" rIns="0" bIns="0"/>
          <a:lstStyle/>
          <a:p>
            <a:pPr defTabSz="1733973">
              <a:defRPr sz="2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063" name="m_v.pdf" descr="m_v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559169"/>
            <a:ext cx="486497" cy="172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4" name="M.pdf" descr="M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491" y="2013916"/>
            <a:ext cx="469901" cy="3175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68" name="Group"/>
          <p:cNvGrpSpPr/>
          <p:nvPr/>
        </p:nvGrpSpPr>
        <p:grpSpPr>
          <a:xfrm>
            <a:off x="1235058" y="676375"/>
            <a:ext cx="10227420" cy="3638876"/>
            <a:chOff x="0" y="0"/>
            <a:chExt cx="10227419" cy="3638874"/>
          </a:xfrm>
        </p:grpSpPr>
        <p:pic>
          <p:nvPicPr>
            <p:cNvPr id="1065" name="Delta_p_x_&amp;_sim_.pdf" descr="Delta_p_x_&amp;_sim_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406974"/>
              <a:ext cx="2679700" cy="1231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66" name="I_sim_frac_G_M_m.pdf" descr="I_sim_frac_G_M_m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63719" y="2540324"/>
              <a:ext cx="4648201" cy="965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67" name="theta_approx_fra.pdf" descr="theta_approx_fra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28519" y="0"/>
              <a:ext cx="3898901" cy="101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69" name="Gravity only?"/>
          <p:cNvSpPr txBox="1"/>
          <p:nvPr/>
        </p:nvSpPr>
        <p:spPr>
          <a:xfrm>
            <a:off x="4496222" y="1885646"/>
            <a:ext cx="2258534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 b="1"/>
            </a:lvl1pPr>
          </a:lstStyle>
          <a:p>
            <a:r>
              <a:t>Gravity only?</a:t>
            </a:r>
          </a:p>
        </p:txBody>
      </p:sp>
      <p:pic>
        <p:nvPicPr>
          <p:cNvPr id="1070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0650" y="5427315"/>
            <a:ext cx="9410700" cy="1079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-1" presetClass="path" presetSubtype="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84472 -0.008297 0.169189 -0.003789 0.253231 0.013474 C 0.336464 0.030572 0.418737 0.060119 0.499176 0.101804" pathEditMode="relative">
                                      <p:cBhvr>
                                        <p:cTn id="10" dur="1000" fill="hold"/>
                                        <p:tgtEl>
                                          <p:spTgt spid="10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-1" presetClass="pat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2846 -0.044338" pathEditMode="relative">
                                      <p:cBhvr>
                                        <p:cTn id="13" dur="10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0" fill="hold"/>
                                        <p:tgtEl>
                                          <p:spTgt spid="10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0" fill="hold"/>
                                        <p:tgtEl>
                                          <p:spTgt spid="10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8" grpId="1" animBg="1" advAuto="0"/>
      <p:bldP spid="1060" grpId="6" animBg="1" advAuto="0"/>
      <p:bldP spid="1068" grpId="4" animBg="1" advAuto="0"/>
      <p:bldP spid="1070" grpId="5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ing to velocity measurement and the free-particle ‘SQL’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Going to velocity measurement and the free-particle ‘SQL’</a:t>
            </a:r>
          </a:p>
        </p:txBody>
      </p:sp>
      <p:sp>
        <p:nvSpPr>
          <p:cNvPr id="1074" name="Position standard quantum limit"/>
          <p:cNvSpPr txBox="1"/>
          <p:nvPr/>
        </p:nvSpPr>
        <p:spPr>
          <a:xfrm>
            <a:off x="2197522" y="4246879"/>
            <a:ext cx="308487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Position standard quantum limit</a:t>
            </a:r>
          </a:p>
        </p:txBody>
      </p:sp>
      <p:pic>
        <p:nvPicPr>
          <p:cNvPr id="107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721" y="5016500"/>
            <a:ext cx="2933701" cy="546100"/>
          </a:xfrm>
          <a:prstGeom prst="rect">
            <a:avLst/>
          </a:prstGeom>
          <a:ln w="12700">
            <a:miter lim="400000"/>
          </a:ln>
        </p:spPr>
      </p:pic>
      <p:sp>
        <p:nvSpPr>
          <p:cNvPr id="1076" name="Velocity standard quantum limit (numerical differentiation)"/>
          <p:cNvSpPr txBox="1"/>
          <p:nvPr/>
        </p:nvSpPr>
        <p:spPr>
          <a:xfrm>
            <a:off x="7569623" y="4246879"/>
            <a:ext cx="3073485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Velocity standard quantum limit</a:t>
            </a:r>
            <a:br/>
            <a:r>
              <a:t>(numerical differentiation)</a:t>
            </a:r>
          </a:p>
        </p:txBody>
      </p:sp>
      <p:sp>
        <p:nvSpPr>
          <p:cNvPr id="1077" name="Arrow"/>
          <p:cNvSpPr/>
          <p:nvPr/>
        </p:nvSpPr>
        <p:spPr>
          <a:xfrm rot="17848649">
            <a:off x="1422400" y="2590800"/>
            <a:ext cx="1799035" cy="774800"/>
          </a:xfrm>
          <a:prstGeom prst="rightArrow">
            <a:avLst>
              <a:gd name="adj1" fmla="val 32000"/>
              <a:gd name="adj2" fmla="val 104905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78" name="Arrow"/>
          <p:cNvSpPr/>
          <p:nvPr/>
        </p:nvSpPr>
        <p:spPr>
          <a:xfrm rot="17848649">
            <a:off x="4356100" y="2590800"/>
            <a:ext cx="1799035" cy="774800"/>
          </a:xfrm>
          <a:prstGeom prst="rightArrow">
            <a:avLst>
              <a:gd name="adj1" fmla="val 32000"/>
              <a:gd name="adj2" fmla="val 104905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79" name="Arrow"/>
          <p:cNvSpPr/>
          <p:nvPr/>
        </p:nvSpPr>
        <p:spPr>
          <a:xfrm rot="17848649">
            <a:off x="7289800" y="2590800"/>
            <a:ext cx="1799035" cy="774800"/>
          </a:xfrm>
          <a:prstGeom prst="rightArrow">
            <a:avLst>
              <a:gd name="adj1" fmla="val 32000"/>
              <a:gd name="adj2" fmla="val 104905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80" name="Oval"/>
          <p:cNvSpPr/>
          <p:nvPr/>
        </p:nvSpPr>
        <p:spPr>
          <a:xfrm>
            <a:off x="4978220" y="1700122"/>
            <a:ext cx="699245" cy="533401"/>
          </a:xfrm>
          <a:prstGeom prst="ellipse">
            <a:avLst/>
          </a:prstGeom>
          <a:gradFill>
            <a:gsLst>
              <a:gs pos="0">
                <a:srgbClr val="70A6DB"/>
              </a:gs>
              <a:gs pos="28938">
                <a:srgbClr val="559BDB"/>
              </a:gs>
              <a:gs pos="79574">
                <a:srgbClr val="FFFFFF"/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1" name="Oval"/>
          <p:cNvSpPr/>
          <p:nvPr/>
        </p:nvSpPr>
        <p:spPr>
          <a:xfrm>
            <a:off x="2558148" y="1700122"/>
            <a:ext cx="360215" cy="533401"/>
          </a:xfrm>
          <a:prstGeom prst="ellipse">
            <a:avLst/>
          </a:prstGeom>
          <a:gradFill>
            <a:gsLst>
              <a:gs pos="0">
                <a:srgbClr val="70A6DB"/>
              </a:gs>
              <a:gs pos="28938">
                <a:srgbClr val="559BDB"/>
              </a:gs>
              <a:gs pos="79574">
                <a:srgbClr val="FFFFFF"/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2" name="X(1)"/>
          <p:cNvSpPr txBox="1"/>
          <p:nvPr/>
        </p:nvSpPr>
        <p:spPr>
          <a:xfrm>
            <a:off x="2497378" y="3357879"/>
            <a:ext cx="47729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X(1)</a:t>
            </a:r>
          </a:p>
        </p:txBody>
      </p:sp>
      <p:sp>
        <p:nvSpPr>
          <p:cNvPr id="1083" name="X(2)…"/>
          <p:cNvSpPr txBox="1"/>
          <p:nvPr/>
        </p:nvSpPr>
        <p:spPr>
          <a:xfrm>
            <a:off x="5460405" y="3357879"/>
            <a:ext cx="1825339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X(2)</a:t>
            </a:r>
          </a:p>
          <a:p>
            <a:r>
              <a:t>V(2) = (X(2)-X(1))/t</a:t>
            </a:r>
          </a:p>
        </p:txBody>
      </p:sp>
      <p:sp>
        <p:nvSpPr>
          <p:cNvPr id="1084" name="Oval"/>
          <p:cNvSpPr/>
          <p:nvPr/>
        </p:nvSpPr>
        <p:spPr>
          <a:xfrm>
            <a:off x="5771248" y="1700122"/>
            <a:ext cx="360215" cy="533401"/>
          </a:xfrm>
          <a:prstGeom prst="ellipse">
            <a:avLst/>
          </a:prstGeom>
          <a:gradFill>
            <a:gsLst>
              <a:gs pos="0">
                <a:srgbClr val="70A6DB"/>
              </a:gs>
              <a:gs pos="28938">
                <a:srgbClr val="559BDB"/>
              </a:gs>
              <a:gs pos="79574">
                <a:srgbClr val="FFFFFF"/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5" name="Oval"/>
          <p:cNvSpPr/>
          <p:nvPr/>
        </p:nvSpPr>
        <p:spPr>
          <a:xfrm>
            <a:off x="8292920" y="1700122"/>
            <a:ext cx="699245" cy="533401"/>
          </a:xfrm>
          <a:prstGeom prst="ellipse">
            <a:avLst/>
          </a:prstGeom>
          <a:gradFill>
            <a:gsLst>
              <a:gs pos="0">
                <a:srgbClr val="70A6DB"/>
              </a:gs>
              <a:gs pos="28938">
                <a:srgbClr val="559BDB"/>
              </a:gs>
              <a:gs pos="79574">
                <a:srgbClr val="FFFFFF"/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6" name="X(3)…"/>
          <p:cNvSpPr txBox="1"/>
          <p:nvPr/>
        </p:nvSpPr>
        <p:spPr>
          <a:xfrm>
            <a:off x="8982471" y="3357879"/>
            <a:ext cx="1825339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X(3)</a:t>
            </a:r>
          </a:p>
          <a:p>
            <a:r>
              <a:t>V(3) = (X(3)-X(2))/t</a:t>
            </a:r>
          </a:p>
        </p:txBody>
      </p:sp>
      <p:sp>
        <p:nvSpPr>
          <p:cNvPr id="1087" name="Longer times, higher masses =&gt; better SQL"/>
          <p:cNvSpPr txBox="1"/>
          <p:nvPr/>
        </p:nvSpPr>
        <p:spPr>
          <a:xfrm>
            <a:off x="2723956" y="5980021"/>
            <a:ext cx="6454798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900"/>
            </a:lvl1pPr>
          </a:lstStyle>
          <a:p>
            <a:r>
              <a:t>Longer times, higher masses =&gt; better SQL</a:t>
            </a:r>
          </a:p>
        </p:txBody>
      </p:sp>
      <p:pic>
        <p:nvPicPr>
          <p:cNvPr id="108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854371"/>
            <a:ext cx="4800600" cy="952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Thermal limits to velocity measure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Thermal limits to velocity measurement</a:t>
            </a:r>
          </a:p>
        </p:txBody>
      </p:sp>
      <p:pic>
        <p:nvPicPr>
          <p:cNvPr id="109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0" y="2820622"/>
            <a:ext cx="7378700" cy="1104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467" y="1549490"/>
            <a:ext cx="3225801" cy="1104901"/>
          </a:xfrm>
          <a:prstGeom prst="rect">
            <a:avLst/>
          </a:prstGeom>
          <a:ln w="12700">
            <a:miter lim="400000"/>
          </a:ln>
        </p:spPr>
      </p:pic>
      <p:sp>
        <p:nvSpPr>
          <p:cNvPr id="1093" name="Long integration times lead to accumulation of thermal noise"/>
          <p:cNvSpPr txBox="1"/>
          <p:nvPr/>
        </p:nvSpPr>
        <p:spPr>
          <a:xfrm>
            <a:off x="749722" y="1878420"/>
            <a:ext cx="5095204" cy="90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600"/>
            </a:lvl1pPr>
          </a:lstStyle>
          <a:p>
            <a:r>
              <a:t>Long integration times lead to accumulation of thermal noise</a:t>
            </a:r>
          </a:p>
        </p:txBody>
      </p:sp>
      <p:sp>
        <p:nvSpPr>
          <p:cNvPr id="1094" name="We become SQL limited in the quantum coherent limit"/>
          <p:cNvSpPr txBox="1"/>
          <p:nvPr/>
        </p:nvSpPr>
        <p:spPr>
          <a:xfrm>
            <a:off x="749722" y="4202520"/>
            <a:ext cx="5095204" cy="90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600"/>
            </a:lvl1pPr>
          </a:lstStyle>
          <a:p>
            <a:r>
              <a:t>We become SQL limited in the quantum coherent limit</a:t>
            </a:r>
          </a:p>
        </p:txBody>
      </p:sp>
      <p:pic>
        <p:nvPicPr>
          <p:cNvPr id="109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8140" y="4558853"/>
            <a:ext cx="4584701" cy="1041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742</Words>
  <Application>Microsoft Macintosh PowerPoint</Application>
  <PresentationFormat>Widescreen</PresentationFormat>
  <Paragraphs>90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Calibri</vt:lpstr>
      <vt:lpstr>Gill Sans MT</vt:lpstr>
      <vt:lpstr>Helvetica</vt:lpstr>
      <vt:lpstr>Helvetica Neue</vt:lpstr>
      <vt:lpstr>Helvetica Neue Light</vt:lpstr>
      <vt:lpstr>Tahoma</vt:lpstr>
      <vt:lpstr>Tw Cen MT</vt:lpstr>
      <vt:lpstr>Tw Cen MT Condensed</vt:lpstr>
      <vt:lpstr>Office Theme</vt:lpstr>
      <vt:lpstr>Impulse metrology for fundamental physics  (on behalf of the Windchime collaboration)</vt:lpstr>
      <vt:lpstr>Gravity on earth: a dismal science</vt:lpstr>
      <vt:lpstr>Entering the regime of ultra-coherent massive objects</vt:lpstr>
      <vt:lpstr>The Windchime project</vt:lpstr>
      <vt:lpstr>The dark matter spectrum of uncertainty</vt:lpstr>
      <vt:lpstr>The dark matter “wind”</vt:lpstr>
      <vt:lpstr>PowerPoint Presentation</vt:lpstr>
      <vt:lpstr>Going to velocity measurement and the free-particle ‘SQL’</vt:lpstr>
      <vt:lpstr>Thermal limits to velocity measurement</vt:lpstr>
      <vt:lpstr>Comparison to expected velocities? Attometer per second</vt:lpstr>
      <vt:lpstr>Path towards single sensor realization</vt:lpstr>
      <vt:lpstr>Lower heating rate? Free falling masses</vt:lpstr>
      <vt:lpstr>PowerPoint Presentation</vt:lpstr>
      <vt:lpstr>PowerPoint Presentation</vt:lpstr>
      <vt:lpstr>Back action evasion? Take advantage of monitoring velocity!</vt:lpstr>
      <vt:lpstr>Impulse measurements naturally reduce noise</vt:lpstr>
      <vt:lpstr>Impulse measurements naturally reduce noise</vt:lpstr>
      <vt:lpstr>Squeezing pairs well with back action evasion</vt:lpstr>
      <vt:lpstr>Work with us on windchime!</vt:lpstr>
      <vt:lpstr>The Windchime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Impulse metrology for fundamental physics  (on behalf of the Windchime collaboration)</dc:title>
  <cp:lastModifiedBy>Jacob Taylor</cp:lastModifiedBy>
  <cp:revision>1</cp:revision>
  <dcterms:modified xsi:type="dcterms:W3CDTF">2022-06-21T18:51:20Z</dcterms:modified>
</cp:coreProperties>
</file>